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handoutMasterIdLst>
    <p:handoutMasterId r:id="rId25"/>
  </p:handoutMasterIdLst>
  <p:sldIdLst>
    <p:sldId id="256" r:id="rId2"/>
    <p:sldId id="296" r:id="rId3"/>
    <p:sldId id="291" r:id="rId4"/>
    <p:sldId id="295" r:id="rId5"/>
    <p:sldId id="294" r:id="rId6"/>
    <p:sldId id="292" r:id="rId7"/>
    <p:sldId id="307" r:id="rId8"/>
    <p:sldId id="308" r:id="rId9"/>
    <p:sldId id="305" r:id="rId10"/>
    <p:sldId id="299" r:id="rId11"/>
    <p:sldId id="300" r:id="rId12"/>
    <p:sldId id="302" r:id="rId13"/>
    <p:sldId id="310" r:id="rId14"/>
    <p:sldId id="309" r:id="rId15"/>
    <p:sldId id="260" r:id="rId16"/>
    <p:sldId id="268" r:id="rId17"/>
    <p:sldId id="297" r:id="rId18"/>
    <p:sldId id="280" r:id="rId19"/>
    <p:sldId id="282" r:id="rId20"/>
    <p:sldId id="283" r:id="rId21"/>
    <p:sldId id="284" r:id="rId22"/>
    <p:sldId id="289"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7" autoAdjust="0"/>
    <p:restoredTop sz="95401" autoAdjust="0"/>
  </p:normalViewPr>
  <p:slideViewPr>
    <p:cSldViewPr snapToGrid="0">
      <p:cViewPr>
        <p:scale>
          <a:sx n="66" d="100"/>
          <a:sy n="66" d="100"/>
        </p:scale>
        <p:origin x="2142" y="606"/>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2018/7/26</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2015004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49486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18</a:t>
            </a:fld>
            <a:endParaRPr kumimoji="1" lang="ja-JP" altLang="en-US"/>
          </a:p>
        </p:txBody>
      </p:sp>
    </p:spTree>
    <p:extLst>
      <p:ext uri="{BB962C8B-B14F-4D97-AF65-F5344CB8AC3E}">
        <p14:creationId xmlns:p14="http://schemas.microsoft.com/office/powerpoint/2010/main" val="2483411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多視点画像に加えてピントの異なる画像群を用いることを考えます。この画像群のうち、物体にピントの合う画像を探し出すことで、カメラと物体との間の距離を計算することができます。より正確な三次元計測を行うために、視差とカメラと物体との距離の両方を考慮することが、本研究の提案する手法で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19</a:t>
            </a:fld>
            <a:endParaRPr kumimoji="1" lang="ja-JP" altLang="en-US"/>
          </a:p>
        </p:txBody>
      </p:sp>
    </p:spTree>
    <p:extLst>
      <p:ext uri="{BB962C8B-B14F-4D97-AF65-F5344CB8AC3E}">
        <p14:creationId xmlns:p14="http://schemas.microsoft.com/office/powerpoint/2010/main" val="33368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21</a:t>
            </a:fld>
            <a:endParaRPr kumimoji="1" lang="ja-JP" altLang="en-US"/>
          </a:p>
        </p:txBody>
      </p:sp>
    </p:spTree>
    <p:extLst>
      <p:ext uri="{BB962C8B-B14F-4D97-AF65-F5344CB8AC3E}">
        <p14:creationId xmlns:p14="http://schemas.microsoft.com/office/powerpoint/2010/main" val="320017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9889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2018/7/26</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2018/7/26</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186530"/>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ja-JP" altLang="en-US" sz="2800" b="1" dirty="0">
                <a:solidFill>
                  <a:schemeClr val="bg1"/>
                </a:solidFill>
              </a:rPr>
              <a:t>コンピュテーショナルフォトグラフィに基づく</a:t>
            </a:r>
            <a:br>
              <a:rPr lang="en-US" altLang="ja-JP" sz="2800" b="1" dirty="0">
                <a:solidFill>
                  <a:schemeClr val="bg1"/>
                </a:solidFill>
              </a:rPr>
            </a:br>
            <a:r>
              <a:rPr lang="ja-JP" altLang="en-US" sz="2800" b="1" dirty="0">
                <a:solidFill>
                  <a:schemeClr val="bg1"/>
                </a:solidFill>
              </a:rPr>
              <a:t>マルコフランダムフィールドを用いた</a:t>
            </a:r>
            <a:br>
              <a:rPr lang="en-US" altLang="ja-JP" sz="2800" b="1" dirty="0">
                <a:solidFill>
                  <a:schemeClr val="bg1"/>
                </a:solidFill>
              </a:rPr>
            </a:br>
            <a:r>
              <a:rPr lang="ja-JP" altLang="en-US" sz="2800" b="1" dirty="0">
                <a:solidFill>
                  <a:schemeClr val="bg1"/>
                </a:solidFill>
              </a:rPr>
              <a:t>三次元計測手法</a:t>
            </a: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143000" y="4175918"/>
            <a:ext cx="6858000"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kumimoji="1" lang="ja-JP" altLang="en-US" sz="2400" b="1" dirty="0">
                <a:solidFill>
                  <a:schemeClr val="accent1">
                    <a:lumMod val="75000"/>
                  </a:schemeClr>
                </a:solidFill>
                <a:latin typeface="+mj-ea"/>
                <a:ea typeface="+mj-ea"/>
              </a:rPr>
              <a:t>地域</a:t>
            </a:r>
            <a:r>
              <a:rPr lang="ja-JP" altLang="en-US" sz="2400" b="1" dirty="0">
                <a:solidFill>
                  <a:schemeClr val="accent1">
                    <a:lumMod val="75000"/>
                  </a:schemeClr>
                </a:solidFill>
                <a:latin typeface="+mj-ea"/>
                <a:ea typeface="+mj-ea"/>
              </a:rPr>
              <a:t>／</a:t>
            </a:r>
            <a:r>
              <a:rPr kumimoji="1" lang="ja-JP" altLang="en-US" sz="2400" b="1" dirty="0">
                <a:solidFill>
                  <a:schemeClr val="accent1">
                    <a:lumMod val="75000"/>
                  </a:schemeClr>
                </a:solidFill>
                <a:latin typeface="+mj-ea"/>
                <a:ea typeface="+mj-ea"/>
              </a:rPr>
              <a:t>情報研究室　修士</a:t>
            </a:r>
            <a:r>
              <a:rPr lang="en-US" altLang="ja-JP" sz="2400" b="1" dirty="0">
                <a:solidFill>
                  <a:schemeClr val="accent1">
                    <a:lumMod val="75000"/>
                  </a:schemeClr>
                </a:solidFill>
                <a:latin typeface="+mj-ea"/>
                <a:ea typeface="+mj-ea"/>
              </a:rPr>
              <a:t>2</a:t>
            </a:r>
            <a:r>
              <a:rPr kumimoji="1" lang="ja-JP" altLang="en-US" sz="2400" b="1" dirty="0">
                <a:solidFill>
                  <a:schemeClr val="accent1">
                    <a:lumMod val="75000"/>
                  </a:schemeClr>
                </a:solidFill>
                <a:latin typeface="+mj-ea"/>
                <a:ea typeface="+mj-ea"/>
              </a:rPr>
              <a:t>年</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梶原裕希</a:t>
            </a:r>
            <a:endParaRPr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主査：布施孝志教授</a:t>
            </a:r>
            <a:endParaRPr kumimoji="1"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副</a:t>
            </a:r>
            <a:r>
              <a:rPr lang="ja-JP" altLang="en-US" sz="2400" b="1" dirty="0">
                <a:solidFill>
                  <a:schemeClr val="accent1">
                    <a:lumMod val="75000"/>
                  </a:schemeClr>
                </a:solidFill>
                <a:latin typeface="+mj-ea"/>
                <a:ea typeface="+mj-ea"/>
              </a:rPr>
              <a:t>査：竹内渉准教授</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ja-JP" altLang="en-US" sz="2000" b="1" dirty="0">
                <a:solidFill>
                  <a:schemeClr val="bg1"/>
                </a:solidFill>
              </a:rPr>
              <a:t>地域／情報研究室 ゼミ発表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タイトル 5">
            <a:extLst>
              <a:ext uri="{FF2B5EF4-FFF2-40B4-BE49-F238E27FC236}">
                <a16:creationId xmlns:a16="http://schemas.microsoft.com/office/drawing/2014/main" id="{ED542869-F47F-453A-8C6E-A08D69B91A3E}"/>
              </a:ext>
            </a:extLst>
          </p:cNvPr>
          <p:cNvSpPr txBox="1">
            <a:spLocks/>
          </p:cNvSpPr>
          <p:nvPr/>
        </p:nvSpPr>
        <p:spPr>
          <a:xfrm>
            <a:off x="372139" y="2052051"/>
            <a:ext cx="8399721" cy="15343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nSpc>
                <a:spcPct val="100000"/>
              </a:lnSpc>
            </a:pPr>
            <a:r>
              <a:rPr lang="en-US" altLang="ja-JP" sz="2000" b="1" dirty="0">
                <a:solidFill>
                  <a:schemeClr val="bg1"/>
                </a:solidFill>
              </a:rPr>
              <a:t>3-D measurement based on computational photography</a:t>
            </a:r>
          </a:p>
          <a:p>
            <a:pPr>
              <a:lnSpc>
                <a:spcPct val="100000"/>
              </a:lnSpc>
            </a:pPr>
            <a:r>
              <a:rPr lang="en-US" altLang="ja-JP" sz="2000" b="1" dirty="0">
                <a:solidFill>
                  <a:schemeClr val="bg1"/>
                </a:solidFill>
              </a:rPr>
              <a:t> using Markov random field</a:t>
            </a:r>
            <a:endParaRPr lang="ja-JP" altLang="en-US" sz="2000" b="1" dirty="0">
              <a:solidFill>
                <a:schemeClr val="bg1"/>
              </a:solidFill>
            </a:endParaRPr>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生画像生成の原理</a:t>
            </a:r>
            <a:endParaRPr lang="en-US" altLang="ja-JP" sz="2400" b="1" dirty="0">
              <a:solidFill>
                <a:schemeClr val="tx2"/>
              </a:solidFill>
            </a:endParaRPr>
          </a:p>
          <a:p>
            <a:pPr>
              <a:lnSpc>
                <a:spcPct val="100000"/>
              </a:lnSpc>
            </a:pPr>
            <a:r>
              <a:rPr lang="ja-JP" altLang="en-US" sz="2000" dirty="0">
                <a:solidFill>
                  <a:schemeClr val="tx2"/>
                </a:solidFill>
              </a:rPr>
              <a:t>物体の各点から発する光線は、マイクロレンズがカバーするいずれ</a:t>
            </a:r>
            <a:endParaRPr lang="en-US" altLang="ja-JP" sz="2000" dirty="0">
              <a:solidFill>
                <a:schemeClr val="tx2"/>
              </a:solidFill>
            </a:endParaRPr>
          </a:p>
          <a:p>
            <a:pPr marL="0" indent="0">
              <a:lnSpc>
                <a:spcPct val="100000"/>
              </a:lnSpc>
              <a:buNone/>
            </a:pPr>
            <a:r>
              <a:rPr lang="ja-JP" altLang="en-US" sz="2000" dirty="0">
                <a:solidFill>
                  <a:schemeClr val="tx2"/>
                </a:solidFill>
              </a:rPr>
              <a:t>　 かの光線センサに記録される</a:t>
            </a:r>
            <a:endParaRPr lang="en-US" altLang="ja-JP" sz="2000" dirty="0">
              <a:solidFill>
                <a:schemeClr val="tx2"/>
              </a:solidFill>
            </a:endParaRPr>
          </a:p>
          <a:p>
            <a:pPr>
              <a:lnSpc>
                <a:spcPct val="100000"/>
              </a:lnSpc>
            </a:pPr>
            <a:r>
              <a:rPr lang="ja-JP" altLang="en-US" sz="2000" dirty="0">
                <a:solidFill>
                  <a:schemeClr val="tx2"/>
                </a:solidFill>
              </a:rPr>
              <a:t>マイクロレンズごとにカバーする光線センサの値を平均し、物体に</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焦点を合わせた画像を生成 → 生画像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多視点画像生成の原理</a:t>
            </a:r>
            <a:endParaRPr lang="en-US" altLang="ja-JP" sz="2400" b="1" dirty="0">
              <a:solidFill>
                <a:schemeClr val="tx2"/>
              </a:solidFill>
            </a:endParaRPr>
          </a:p>
          <a:p>
            <a:pPr>
              <a:lnSpc>
                <a:spcPct val="100000"/>
              </a:lnSpc>
            </a:pPr>
            <a:r>
              <a:rPr lang="ja-JP" altLang="en-US" sz="2000" dirty="0">
                <a:solidFill>
                  <a:schemeClr val="tx2"/>
                </a:solidFill>
              </a:rPr>
              <a:t>一度の撮影で少しずつ視点の違った複数の画像を取得可能</a:t>
            </a:r>
            <a:endParaRPr lang="en-US" altLang="ja-JP" sz="2000" dirty="0">
              <a:solidFill>
                <a:schemeClr val="tx2"/>
              </a:solidFill>
            </a:endParaRPr>
          </a:p>
          <a:p>
            <a:pPr>
              <a:lnSpc>
                <a:spcPct val="100000"/>
              </a:lnSpc>
            </a:pPr>
            <a:r>
              <a:rPr lang="ja-JP" altLang="en-US" sz="2000" dirty="0">
                <a:solidFill>
                  <a:schemeClr val="tx2"/>
                </a:solidFill>
              </a:rPr>
              <a:t>マイクロレンズに対して同じ位置の光線センサを再配列した画像は、</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レンズの一部から被写体を観察したサブアパチャー画像になる</a:t>
            </a:r>
            <a:endParaRPr lang="en-US" altLang="ja-JP" sz="2000" dirty="0">
              <a:solidFill>
                <a:schemeClr val="tx2"/>
              </a:solidFill>
            </a:endParaRPr>
          </a:p>
          <a:p>
            <a:pPr>
              <a:lnSpc>
                <a:spcPct val="100000"/>
              </a:lnSpc>
            </a:pPr>
            <a:r>
              <a:rPr lang="ja-JP" altLang="en-US" sz="2000" dirty="0">
                <a:solidFill>
                  <a:schemeClr val="tx2"/>
                </a:solidFill>
              </a:rPr>
              <a:t>マイクロレンズ当たりの光線センサ数を</a:t>
            </a:r>
            <a:r>
              <a:rPr lang="en-US" altLang="ja-JP" sz="2000" dirty="0">
                <a:solidFill>
                  <a:schemeClr val="tx2"/>
                </a:solidFill>
              </a:rPr>
              <a:t>N</a:t>
            </a:r>
            <a:r>
              <a:rPr lang="ja-JP" altLang="en-US" sz="2000" dirty="0">
                <a:solidFill>
                  <a:schemeClr val="tx2"/>
                </a:solidFill>
              </a:rPr>
              <a:t>とすると、視差を持つ</a:t>
            </a:r>
            <a:r>
              <a:rPr lang="en-US" altLang="ja-JP" sz="2000" dirty="0">
                <a:solidFill>
                  <a:schemeClr val="tx2"/>
                </a:solidFill>
              </a:rPr>
              <a:t>N</a:t>
            </a:r>
            <a:r>
              <a:rPr lang="ja-JP" altLang="en-US" sz="2000" dirty="0">
                <a:solidFill>
                  <a:schemeClr val="tx2"/>
                </a:solidFill>
              </a:rPr>
              <a:t>組</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の多視点画像が得られる</a:t>
            </a:r>
            <a:endParaRPr lang="en-US" altLang="ja-JP" sz="2000" dirty="0">
              <a:solidFill>
                <a:schemeClr val="tx2"/>
              </a:solidFill>
            </a:endParaRP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566811" y="5897110"/>
            <a:ext cx="883796"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566811" y="3619664"/>
            <a:ext cx="883796"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566811" y="4321048"/>
            <a:ext cx="883796"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2</a:t>
            </a:r>
          </a:p>
        </p:txBody>
      </p:sp>
    </p:spTree>
    <p:extLst>
      <p:ext uri="{BB962C8B-B14F-4D97-AF65-F5344CB8AC3E}">
        <p14:creationId xmlns:p14="http://schemas.microsoft.com/office/powerpoint/2010/main" val="2412968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多焦点画像取得の原理</a:t>
            </a:r>
            <a:endParaRPr lang="en-US" altLang="ja-JP" sz="2400" b="1" dirty="0">
              <a:solidFill>
                <a:schemeClr val="tx2"/>
              </a:solidFill>
            </a:endParaRPr>
          </a:p>
          <a:p>
            <a:pPr>
              <a:lnSpc>
                <a:spcPct val="100000"/>
              </a:lnSpc>
            </a:pPr>
            <a:r>
              <a:rPr lang="ja-JP" altLang="en-US" sz="2000" dirty="0">
                <a:solidFill>
                  <a:schemeClr val="tx2"/>
                </a:solidFill>
              </a:rPr>
              <a:t>一度の撮影でピントの異なる複数の画像を生成可能</a:t>
            </a:r>
            <a:endParaRPr lang="en-US" altLang="ja-JP" sz="2000" dirty="0">
              <a:solidFill>
                <a:schemeClr val="tx2"/>
              </a:solidFill>
            </a:endParaRPr>
          </a:p>
          <a:p>
            <a:pPr>
              <a:lnSpc>
                <a:spcPct val="100000"/>
              </a:lnSpc>
            </a:pPr>
            <a:r>
              <a:rPr lang="ja-JP" altLang="en-US" sz="2000" dirty="0">
                <a:solidFill>
                  <a:schemeClr val="tx2"/>
                </a:solidFill>
              </a:rPr>
              <a:t>図の鉛筆を通過する光線は、異なったマイクロレンズがカバーする</a:t>
            </a:r>
            <a:endParaRPr lang="en-US" altLang="ja-JP" sz="2000" dirty="0">
              <a:solidFill>
                <a:schemeClr val="tx2"/>
              </a:solidFill>
            </a:endParaRPr>
          </a:p>
          <a:p>
            <a:pPr marL="0" indent="0">
              <a:lnSpc>
                <a:spcPct val="100000"/>
              </a:lnSpc>
              <a:buNone/>
            </a:pPr>
            <a:r>
              <a:rPr lang="ja-JP" altLang="en-US" sz="2000" dirty="0">
                <a:solidFill>
                  <a:schemeClr val="tx2"/>
                </a:solidFill>
              </a:rPr>
              <a:t>　 光線センサに記録される</a:t>
            </a:r>
            <a:endParaRPr lang="en-US" altLang="ja-JP" sz="2000" dirty="0">
              <a:solidFill>
                <a:schemeClr val="tx2"/>
              </a:solidFill>
            </a:endParaRPr>
          </a:p>
          <a:p>
            <a:pPr>
              <a:lnSpc>
                <a:spcPct val="100000"/>
              </a:lnSpc>
            </a:pPr>
            <a:r>
              <a:rPr lang="ja-JP" altLang="en-US" sz="2000" dirty="0">
                <a:solidFill>
                  <a:schemeClr val="tx2"/>
                </a:solidFill>
              </a:rPr>
              <a:t>それらの値を加算平均することで、鉛筆にピントを合わせた画像が</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得られる</a:t>
            </a:r>
            <a:endParaRPr lang="en-US" altLang="ja-JP" sz="2000" dirty="0">
              <a:solidFill>
                <a:schemeClr val="tx2"/>
              </a:solidFill>
            </a:endParaRP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共通点</a:t>
            </a:r>
            <a:endParaRPr lang="en-US" altLang="ja-JP" sz="2400" b="1" dirty="0">
              <a:solidFill>
                <a:schemeClr val="tx2"/>
              </a:solidFill>
            </a:endParaRPr>
          </a:p>
          <a:p>
            <a:r>
              <a:rPr lang="ja-JP" altLang="en-US" sz="2000" dirty="0">
                <a:solidFill>
                  <a:schemeClr val="tx2"/>
                </a:solidFill>
              </a:rPr>
              <a:t>デジタルカメラを使用</a:t>
            </a: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1</a:t>
            </a:r>
            <a:r>
              <a:rPr lang="ja-JP" altLang="en-US" sz="2400" b="1" dirty="0">
                <a:solidFill>
                  <a:schemeClr val="tx2"/>
                </a:solidFill>
              </a:rPr>
              <a:t>：</a:t>
            </a:r>
            <a:r>
              <a:rPr lang="en-US" altLang="ja-JP" sz="2400" b="1" dirty="0">
                <a:solidFill>
                  <a:schemeClr val="tx2"/>
                </a:solidFill>
              </a:rPr>
              <a:t>Bove (1990)</a:t>
            </a:r>
          </a:p>
          <a:p>
            <a:r>
              <a:rPr lang="ja-JP" altLang="en-US" sz="2000" dirty="0">
                <a:solidFill>
                  <a:schemeClr val="tx2"/>
                </a:solidFill>
              </a:rPr>
              <a:t>受動ステレオ法で得られたデプスと</a:t>
            </a:r>
            <a:r>
              <a:rPr lang="en-US" altLang="ja-JP" sz="2000" dirty="0">
                <a:solidFill>
                  <a:schemeClr val="tx2"/>
                </a:solidFill>
              </a:rPr>
              <a:t>Depth from Focus</a:t>
            </a:r>
            <a:r>
              <a:rPr lang="ja-JP" altLang="en-US" sz="2000" dirty="0">
                <a:solidFill>
                  <a:schemeClr val="tx2"/>
                </a:solidFill>
              </a:rPr>
              <a:t>法で得られた</a:t>
            </a:r>
            <a:endParaRPr lang="en-US" altLang="ja-JP" sz="2000" dirty="0">
              <a:solidFill>
                <a:schemeClr val="tx2"/>
              </a:solidFill>
            </a:endParaRPr>
          </a:p>
          <a:p>
            <a:pPr marL="0" indent="0">
              <a:buNone/>
            </a:pPr>
            <a:r>
              <a:rPr lang="ja-JP" altLang="en-US" sz="2000" dirty="0">
                <a:solidFill>
                  <a:schemeClr val="tx2"/>
                </a:solidFill>
              </a:rPr>
              <a:t>     デプスを重み付き平均 → いずれの手法の精度も不十分なので単純に</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平均するのは不適当</a:t>
            </a: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2</a:t>
            </a:r>
            <a:r>
              <a:rPr lang="ja-JP" altLang="en-US" sz="2400" b="1" dirty="0">
                <a:solidFill>
                  <a:schemeClr val="tx2"/>
                </a:solidFill>
              </a:rPr>
              <a:t>：</a:t>
            </a:r>
            <a:r>
              <a:rPr lang="en-US" altLang="ja-JP" sz="2400" b="1" dirty="0" err="1">
                <a:solidFill>
                  <a:schemeClr val="tx2"/>
                </a:solidFill>
              </a:rPr>
              <a:t>Krotkov</a:t>
            </a:r>
            <a:r>
              <a:rPr lang="en-US" altLang="ja-JP" sz="2400" b="1" dirty="0">
                <a:solidFill>
                  <a:schemeClr val="tx2"/>
                </a:solidFill>
              </a:rPr>
              <a:t> (1993)</a:t>
            </a:r>
          </a:p>
          <a:p>
            <a:r>
              <a:rPr lang="ja-JP" altLang="en-US" sz="2000" dirty="0">
                <a:solidFill>
                  <a:schemeClr val="tx2"/>
                </a:solidFill>
              </a:rPr>
              <a:t>特徴：エネルギー関数</a:t>
            </a: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3</a:t>
            </a:r>
            <a:r>
              <a:rPr lang="ja-JP" altLang="en-US" sz="2400" b="1" dirty="0">
                <a:solidFill>
                  <a:schemeClr val="tx2"/>
                </a:solidFill>
              </a:rPr>
              <a:t>：</a:t>
            </a:r>
            <a:r>
              <a:rPr lang="en-US" altLang="ja-JP" sz="2400" b="1" dirty="0">
                <a:solidFill>
                  <a:schemeClr val="tx2"/>
                </a:solidFill>
              </a:rPr>
              <a:t>Rajagopalan et al. (2004)</a:t>
            </a:r>
          </a:p>
          <a:p>
            <a:r>
              <a:rPr lang="ja-JP" altLang="en-US" sz="2000" dirty="0">
                <a:solidFill>
                  <a:schemeClr val="tx2"/>
                </a:solidFill>
              </a:rPr>
              <a:t>特徴：</a:t>
            </a:r>
            <a:endParaRPr lang="en-US" altLang="ja-JP" sz="2000" dirty="0">
              <a:solidFill>
                <a:schemeClr val="tx2"/>
              </a:solidFill>
            </a:endParaRPr>
          </a:p>
          <a:p>
            <a:pPr marL="0" indent="0">
              <a:buNone/>
            </a:pPr>
            <a:endParaRPr lang="en-US" altLang="ja-JP" sz="2000" dirty="0">
              <a:solidFill>
                <a:schemeClr val="tx2"/>
              </a:solidFill>
            </a:endParaRPr>
          </a:p>
        </p:txBody>
      </p:sp>
    </p:spTree>
    <p:extLst>
      <p:ext uri="{BB962C8B-B14F-4D97-AF65-F5344CB8AC3E}">
        <p14:creationId xmlns:p14="http://schemas.microsoft.com/office/powerpoint/2010/main" val="157140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手法の検討</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フレームワーク</a:t>
            </a:r>
            <a:endParaRPr lang="en-US" altLang="ja-JP" sz="2400" b="1" dirty="0">
              <a:solidFill>
                <a:schemeClr val="tx2"/>
              </a:solidFill>
            </a:endParaRP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770663"/>
            <a:ext cx="2984489" cy="451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撮影、生データ取得</a:t>
            </a: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デプスマップ生成</a:t>
            </a: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1150452" y="2666406"/>
            <a:ext cx="2984489" cy="451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多視点画像の生成</a:t>
            </a: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2" y="2666406"/>
            <a:ext cx="2984489" cy="451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多焦点画像の生成</a:t>
            </a: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90885"/>
            <a:ext cx="393230" cy="363855"/>
          </a:xfrm>
          <a:prstGeom prst="upArrow">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90885"/>
            <a:ext cx="393230" cy="363855"/>
          </a:xfrm>
          <a:prstGeom prst="upArrow">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863600" y="3827383"/>
            <a:ext cx="3271341" cy="451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三角測量によるデプス推定</a:t>
            </a: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829632"/>
            <a:ext cx="3591908" cy="451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latin typeface="Meiryo UI" panose="020B0604030504040204" pitchFamily="50" charset="-128"/>
                <a:ea typeface="Meiryo UI" panose="020B0604030504040204" pitchFamily="50" charset="-128"/>
              </a:rPr>
              <a:t>合焦評価値によるデプス推定</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MRF</a:t>
            </a:r>
            <a:r>
              <a:rPr kumimoji="1" lang="ja-JP" altLang="en-US" sz="2200" b="1" dirty="0">
                <a:latin typeface="Meiryo UI" panose="020B0604030504040204" pitchFamily="50" charset="-128"/>
                <a:ea typeface="Meiryo UI" panose="020B0604030504040204" pitchFamily="50" charset="-128"/>
              </a:rPr>
              <a:t>による統合</a:t>
            </a: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33363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今後の方針</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既往研究・手法のレビューを進める</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手法の再検討</a:t>
            </a:r>
            <a:endParaRPr lang="en-US" altLang="ja-JP" sz="2400" b="1" dirty="0">
              <a:solidFill>
                <a:schemeClr val="tx2"/>
              </a:solidFill>
            </a:endParaRPr>
          </a:p>
          <a:p>
            <a:pPr>
              <a:lnSpc>
                <a:spcPct val="100000"/>
              </a:lnSpc>
            </a:pPr>
            <a:r>
              <a:rPr lang="en-US" altLang="ja-JP" sz="2000" dirty="0">
                <a:solidFill>
                  <a:schemeClr val="tx2"/>
                </a:solidFill>
              </a:rPr>
              <a:t>Tao</a:t>
            </a:r>
            <a:r>
              <a:rPr lang="ja-JP" altLang="en-US" sz="2000" dirty="0" err="1">
                <a:solidFill>
                  <a:schemeClr val="tx2"/>
                </a:solidFill>
              </a:rPr>
              <a:t>らの</a:t>
            </a:r>
            <a:r>
              <a:rPr lang="ja-JP" altLang="en-US" sz="2000" dirty="0">
                <a:solidFill>
                  <a:schemeClr val="tx2"/>
                </a:solidFill>
              </a:rPr>
              <a:t>手法と比較したときの新規性</a:t>
            </a:r>
            <a:endParaRPr lang="en-US" altLang="ja-JP" sz="2000" dirty="0">
              <a:solidFill>
                <a:schemeClr val="tx2"/>
              </a:solidFill>
            </a:endParaRP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実装</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手法の適用</a:t>
            </a:r>
            <a:endParaRPr lang="en-US" altLang="ja-JP" sz="2400" b="1" dirty="0">
              <a:solidFill>
                <a:schemeClr val="tx2"/>
              </a:solidFill>
            </a:endParaRPr>
          </a:p>
          <a:p>
            <a:pPr>
              <a:lnSpc>
                <a:spcPct val="100000"/>
              </a:lnSpc>
            </a:pPr>
            <a:r>
              <a:rPr lang="ja-JP" altLang="en-US" sz="2000" dirty="0">
                <a:solidFill>
                  <a:schemeClr val="tx2"/>
                </a:solidFill>
              </a:rPr>
              <a:t>実距離測定による検証が可能な状況下でシーンを撮影</a:t>
            </a:r>
            <a:endParaRPr lang="en-US" altLang="ja-JP" sz="20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手法の精度評価</a:t>
            </a:r>
            <a:endParaRPr lang="en-US" altLang="ja-JP" sz="2400" b="1" dirty="0">
              <a:solidFill>
                <a:schemeClr val="tx2"/>
              </a:solidFill>
            </a:endParaRPr>
          </a:p>
          <a:p>
            <a:pPr>
              <a:lnSpc>
                <a:spcPct val="100000"/>
              </a:lnSpc>
            </a:pPr>
            <a:r>
              <a:rPr lang="ja-JP" altLang="en-US" sz="2000" dirty="0">
                <a:solidFill>
                  <a:schemeClr val="tx2"/>
                </a:solidFill>
              </a:rPr>
              <a:t>受動ステレオ法、</a:t>
            </a:r>
            <a:r>
              <a:rPr lang="en-US" altLang="ja-JP" sz="2000" dirty="0">
                <a:solidFill>
                  <a:schemeClr val="tx2"/>
                </a:solidFill>
              </a:rPr>
              <a:t>Depth from Defocus </a:t>
            </a:r>
            <a:r>
              <a:rPr lang="ja-JP" altLang="en-US" sz="2000" dirty="0">
                <a:solidFill>
                  <a:schemeClr val="tx2"/>
                </a:solidFill>
              </a:rPr>
              <a:t>法、</a:t>
            </a:r>
            <a:r>
              <a:rPr lang="en-US" altLang="ja-JP" sz="2000" dirty="0">
                <a:solidFill>
                  <a:schemeClr val="tx2"/>
                </a:solidFill>
              </a:rPr>
              <a:t> Tao</a:t>
            </a:r>
            <a:r>
              <a:rPr lang="ja-JP" altLang="en-US" sz="2000" dirty="0" err="1">
                <a:solidFill>
                  <a:schemeClr val="tx2"/>
                </a:solidFill>
              </a:rPr>
              <a:t>らの</a:t>
            </a:r>
            <a:r>
              <a:rPr lang="ja-JP" altLang="en-US" sz="2000" dirty="0">
                <a:solidFill>
                  <a:schemeClr val="tx2"/>
                </a:solidFill>
              </a:rPr>
              <a:t>手法と比較</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a:t>
            </a:r>
            <a:r>
              <a:rPr lang="ja-JP" altLang="en-US" sz="2800" b="1" dirty="0"/>
              <a:t>目次</a:t>
            </a:r>
            <a:endParaRPr kumimoji="1" lang="ja-JP" altLang="en-US" sz="28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8" y="1230664"/>
            <a:ext cx="6588684" cy="5627336"/>
          </a:xfrm>
        </p:spPr>
        <p:txBody>
          <a:bodyPr>
            <a:normAutofit/>
          </a:bodyPr>
          <a:lstStyle/>
          <a:p>
            <a:pPr marL="0" indent="0">
              <a:buNone/>
            </a:pPr>
            <a:r>
              <a:rPr lang="ja-JP" altLang="en-US" sz="2000" b="1" dirty="0">
                <a:solidFill>
                  <a:schemeClr val="tx2"/>
                </a:solidFill>
              </a:rPr>
              <a:t>従来のカメラを用いた三次元計測手法</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コンピューテーショナルフォトグラフィとは？</a:t>
            </a:r>
            <a:endParaRPr lang="en-US" altLang="ja-JP" sz="2000" b="1" dirty="0">
              <a:solidFill>
                <a:schemeClr val="tx2"/>
              </a:solidFill>
            </a:endParaRPr>
          </a:p>
          <a:p>
            <a:pPr marL="0" indent="0">
              <a:buNone/>
            </a:pPr>
            <a:r>
              <a:rPr lang="ja-JP" altLang="en-US" sz="2000" b="1" dirty="0">
                <a:solidFill>
                  <a:schemeClr val="tx2"/>
                </a:solidFill>
              </a:rPr>
              <a:t>　</a:t>
            </a:r>
            <a:r>
              <a:rPr kumimoji="1" lang="ja-JP" altLang="en-US" sz="2000" dirty="0">
                <a:solidFill>
                  <a:schemeClr val="tx2"/>
                </a:solidFill>
              </a:rPr>
              <a:t>概要</a:t>
            </a:r>
            <a:endParaRPr kumimoji="1" lang="en-US" altLang="ja-JP" sz="2000" dirty="0">
              <a:solidFill>
                <a:schemeClr val="tx2"/>
              </a:solidFill>
            </a:endParaRPr>
          </a:p>
          <a:p>
            <a:pPr marL="0" indent="0">
              <a:buNone/>
            </a:pPr>
            <a:r>
              <a:rPr lang="ja-JP" altLang="en-US" sz="2000" dirty="0">
                <a:solidFill>
                  <a:schemeClr val="tx2"/>
                </a:solidFill>
              </a:rPr>
              <a:t>　従来の写真技術との比較</a:t>
            </a:r>
            <a:endParaRPr lang="en-US" altLang="ja-JP" sz="2000" dirty="0">
              <a:solidFill>
                <a:schemeClr val="tx2"/>
              </a:solidFill>
            </a:endParaRPr>
          </a:p>
          <a:p>
            <a:pPr marL="0" indent="0">
              <a:buNone/>
            </a:pPr>
            <a:r>
              <a:rPr lang="ja-JP" altLang="en-US" sz="2000" b="1" dirty="0">
                <a:solidFill>
                  <a:schemeClr val="tx2"/>
                </a:solidFill>
              </a:rPr>
              <a:t>ライトフィールドカメラとは？</a:t>
            </a:r>
            <a:endParaRPr lang="en-US" altLang="ja-JP" sz="2000" b="1" dirty="0">
              <a:solidFill>
                <a:schemeClr val="tx2"/>
              </a:solidFill>
            </a:endParaRPr>
          </a:p>
          <a:p>
            <a:pPr marL="0" indent="0">
              <a:buNone/>
            </a:pPr>
            <a:r>
              <a:rPr lang="ja-JP" altLang="en-US" sz="2000" b="1" dirty="0">
                <a:solidFill>
                  <a:schemeClr val="tx2"/>
                </a:solidFill>
              </a:rPr>
              <a:t>　</a:t>
            </a:r>
            <a:r>
              <a:rPr lang="ja-JP" altLang="en-US" sz="2000" dirty="0">
                <a:solidFill>
                  <a:schemeClr val="tx2"/>
                </a:solidFill>
              </a:rPr>
              <a:t>構造</a:t>
            </a:r>
            <a:endParaRPr lang="en-US" altLang="ja-JP" sz="2000" dirty="0">
              <a:solidFill>
                <a:schemeClr val="tx2"/>
              </a:solidFill>
            </a:endParaRPr>
          </a:p>
          <a:p>
            <a:pPr marL="0" indent="0">
              <a:buNone/>
            </a:pPr>
            <a:r>
              <a:rPr lang="ja-JP" altLang="en-US" sz="2000" dirty="0">
                <a:solidFill>
                  <a:schemeClr val="tx2"/>
                </a:solidFill>
              </a:rPr>
              <a:t>　画像の生成</a:t>
            </a:r>
            <a:endParaRPr lang="en-US" altLang="ja-JP" sz="2000" dirty="0">
              <a:solidFill>
                <a:schemeClr val="tx2"/>
              </a:solidFill>
            </a:endParaRPr>
          </a:p>
          <a:p>
            <a:pPr marL="0" indent="0">
              <a:buNone/>
            </a:pPr>
            <a:r>
              <a:rPr lang="ja-JP" altLang="en-US" sz="2000" dirty="0">
                <a:solidFill>
                  <a:schemeClr val="tx2"/>
                </a:solidFill>
              </a:rPr>
              <a:t>　多視点画像取得の原理</a:t>
            </a:r>
            <a:endParaRPr lang="en-US" altLang="ja-JP" sz="2000" dirty="0">
              <a:solidFill>
                <a:schemeClr val="tx2"/>
              </a:solidFill>
            </a:endParaRPr>
          </a:p>
          <a:p>
            <a:pPr marL="0" indent="0">
              <a:buNone/>
            </a:pPr>
            <a:r>
              <a:rPr lang="ja-JP" altLang="en-US" sz="2000" dirty="0">
                <a:solidFill>
                  <a:schemeClr val="tx2"/>
                </a:solidFill>
              </a:rPr>
              <a:t>　多視点画像の例</a:t>
            </a:r>
            <a:endParaRPr lang="en-US" altLang="ja-JP" sz="2000" dirty="0">
              <a:solidFill>
                <a:schemeClr val="tx2"/>
              </a:solidFill>
            </a:endParaRPr>
          </a:p>
          <a:p>
            <a:pPr marL="0" indent="0">
              <a:buNone/>
            </a:pPr>
            <a:r>
              <a:rPr lang="ja-JP" altLang="en-US" sz="2000" dirty="0">
                <a:solidFill>
                  <a:schemeClr val="tx2"/>
                </a:solidFill>
              </a:rPr>
              <a:t>　リフォーカスの原理</a:t>
            </a:r>
            <a:endParaRPr lang="en-US" altLang="ja-JP" sz="2000" dirty="0">
              <a:solidFill>
                <a:schemeClr val="tx2"/>
              </a:solidFill>
            </a:endParaRPr>
          </a:p>
          <a:p>
            <a:pPr marL="0" indent="0">
              <a:buNone/>
            </a:pPr>
            <a:r>
              <a:rPr lang="ja-JP" altLang="en-US" sz="2000" dirty="0">
                <a:solidFill>
                  <a:schemeClr val="tx2"/>
                </a:solidFill>
              </a:rPr>
              <a:t>　全焦点画像の例</a:t>
            </a:r>
            <a:endParaRPr lang="en-US" altLang="ja-JP" sz="2000" dirty="0">
              <a:solidFill>
                <a:schemeClr val="tx2"/>
              </a:solidFill>
            </a:endParaRPr>
          </a:p>
          <a:p>
            <a:pPr marL="0" indent="0">
              <a:buNone/>
            </a:pPr>
            <a:r>
              <a:rPr lang="ja-JP" altLang="en-US" sz="2000" b="1" dirty="0">
                <a:solidFill>
                  <a:schemeClr val="tx2"/>
                </a:solidFill>
              </a:rPr>
              <a:t>ライトフィールドカメラを用いた三次元計測手法</a:t>
            </a:r>
            <a:endParaRPr lang="en-US" altLang="ja-JP" sz="2000" dirty="0">
              <a:solidFill>
                <a:schemeClr val="tx2"/>
              </a:solidFill>
            </a:endParaRPr>
          </a:p>
          <a:p>
            <a:pPr marL="0" indent="0">
              <a:buNone/>
            </a:pPr>
            <a:r>
              <a:rPr lang="ja-JP" altLang="en-US" sz="2000" b="1" dirty="0">
                <a:solidFill>
                  <a:schemeClr val="tx2"/>
                </a:solidFill>
              </a:rPr>
              <a:t>今後の方針</a:t>
            </a:r>
            <a:endParaRPr lang="en-US" altLang="ja-JP" sz="2000" b="1" dirty="0">
              <a:solidFill>
                <a:schemeClr val="tx2"/>
              </a:solidFill>
            </a:endParaRPr>
          </a:p>
          <a:p>
            <a:pPr marL="0" indent="0">
              <a:buNone/>
            </a:pPr>
            <a:endParaRPr lang="en-US" altLang="ja-JP" sz="1600" b="1" dirty="0">
              <a:solidFill>
                <a:schemeClr val="tx2"/>
              </a:solidFill>
            </a:endParaRPr>
          </a:p>
          <a:p>
            <a:pPr marL="0" indent="0">
              <a:buNone/>
            </a:pP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a:t>
            </a:r>
          </a:p>
          <a:p>
            <a:pPr marL="0" indent="0" algn="r">
              <a:buFont typeface="Wingdings" panose="05000000000000000000" pitchFamily="2" charset="2"/>
              <a:buNone/>
            </a:pPr>
            <a:endParaRPr lang="en-US" altLang="ja-JP" sz="2000" b="1" dirty="0">
              <a:solidFill>
                <a:schemeClr val="tx2"/>
              </a:solidFill>
            </a:endParaRPr>
          </a:p>
          <a:p>
            <a:pPr marL="0" indent="0" algn="r">
              <a:buFont typeface="Wingdings" panose="05000000000000000000" pitchFamily="2" charset="2"/>
              <a:buNone/>
            </a:pPr>
            <a:r>
              <a:rPr lang="en-US" altLang="ja-JP" sz="2000" b="1" dirty="0">
                <a:solidFill>
                  <a:schemeClr val="tx2"/>
                </a:solidFill>
              </a:rPr>
              <a:t>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endParaRPr lang="en-US" altLang="ja-JP" sz="2000" b="1" dirty="0">
              <a:solidFill>
                <a:schemeClr val="tx2"/>
              </a:solidFill>
            </a:endParaRPr>
          </a:p>
          <a:p>
            <a:pPr marL="0" indent="0" algn="r">
              <a:buFont typeface="Wingdings" panose="05000000000000000000" pitchFamily="2" charset="2"/>
              <a:buNone/>
            </a:pPr>
            <a:r>
              <a:rPr lang="en-US" altLang="ja-JP" sz="2000" b="1" dirty="0">
                <a:solidFill>
                  <a:schemeClr val="tx2"/>
                </a:solidFill>
              </a:rPr>
              <a:t>4</a:t>
            </a:r>
          </a:p>
          <a:p>
            <a:pPr marL="0" indent="0" algn="r">
              <a:buFont typeface="Wingdings" panose="05000000000000000000" pitchFamily="2" charset="2"/>
              <a:buNone/>
            </a:pPr>
            <a:r>
              <a:rPr lang="en-US" altLang="ja-JP" sz="2000" b="1" dirty="0">
                <a:solidFill>
                  <a:schemeClr val="tx2"/>
                </a:solidFill>
              </a:rPr>
              <a:t>5</a:t>
            </a:r>
          </a:p>
          <a:p>
            <a:pPr marL="0" indent="0" algn="r">
              <a:buFont typeface="Wingdings" panose="05000000000000000000" pitchFamily="2" charset="2"/>
              <a:buNone/>
            </a:pPr>
            <a:r>
              <a:rPr lang="en-US" altLang="ja-JP" sz="2000" b="1" dirty="0">
                <a:solidFill>
                  <a:schemeClr val="tx2"/>
                </a:solidFill>
              </a:rPr>
              <a:t>6</a:t>
            </a:r>
          </a:p>
          <a:p>
            <a:pPr marL="0" indent="0" algn="r">
              <a:buFont typeface="Wingdings" panose="05000000000000000000" pitchFamily="2" charset="2"/>
              <a:buNone/>
            </a:pPr>
            <a:r>
              <a:rPr lang="en-US" altLang="ja-JP" sz="2000" b="1" dirty="0">
                <a:solidFill>
                  <a:schemeClr val="tx2"/>
                </a:solidFill>
              </a:rPr>
              <a:t>7</a:t>
            </a:r>
          </a:p>
          <a:p>
            <a:pPr marL="0" indent="0" algn="r">
              <a:buFont typeface="Wingdings" panose="05000000000000000000" pitchFamily="2" charset="2"/>
              <a:buNone/>
            </a:pPr>
            <a:r>
              <a:rPr lang="en-US" altLang="ja-JP" sz="2000" b="1" dirty="0">
                <a:solidFill>
                  <a:schemeClr val="tx2"/>
                </a:solidFill>
              </a:rPr>
              <a:t>8</a:t>
            </a:r>
          </a:p>
          <a:p>
            <a:pPr marL="0" indent="0" algn="r">
              <a:buFont typeface="Wingdings" panose="05000000000000000000" pitchFamily="2" charset="2"/>
              <a:buNone/>
            </a:pPr>
            <a:r>
              <a:rPr lang="en-US" altLang="ja-JP" sz="2000" b="1" dirty="0">
                <a:solidFill>
                  <a:schemeClr val="tx2"/>
                </a:solidFill>
              </a:rPr>
              <a:t>9</a:t>
            </a:r>
          </a:p>
          <a:p>
            <a:pPr marL="0" indent="0" algn="r">
              <a:buFont typeface="Wingdings" panose="05000000000000000000" pitchFamily="2" charset="2"/>
              <a:buNone/>
            </a:pPr>
            <a:r>
              <a:rPr lang="en-US" altLang="ja-JP" sz="2000" b="1" dirty="0">
                <a:solidFill>
                  <a:schemeClr val="tx2"/>
                </a:solidFill>
              </a:rPr>
              <a:t>10</a:t>
            </a:r>
          </a:p>
          <a:p>
            <a:pPr marL="0" indent="0" algn="r">
              <a:buFont typeface="Wingdings" panose="05000000000000000000" pitchFamily="2" charset="2"/>
              <a:buNone/>
            </a:pPr>
            <a:r>
              <a:rPr lang="en-US" altLang="ja-JP" sz="2000" b="1" dirty="0">
                <a:solidFill>
                  <a:schemeClr val="tx2"/>
                </a:solidFill>
              </a:rPr>
              <a:t>11</a:t>
            </a:r>
          </a:p>
          <a:p>
            <a:pPr marL="0" indent="0">
              <a:buFont typeface="Wingdings" panose="05000000000000000000" pitchFamily="2" charset="2"/>
              <a:buNone/>
            </a:pP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170860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096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ライトフィールドカメラを用いた三次元計測手法</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本研究で用いる三次元計測手法</a:t>
            </a:r>
            <a:endParaRPr lang="en-US" altLang="ja-JP" sz="2400" b="1" dirty="0">
              <a:solidFill>
                <a:schemeClr val="tx2"/>
              </a:solidFill>
            </a:endParaRPr>
          </a:p>
          <a:p>
            <a:pPr>
              <a:lnSpc>
                <a:spcPct val="100000"/>
              </a:lnSpc>
            </a:pPr>
            <a:r>
              <a:rPr lang="ja-JP" altLang="en-US" sz="2000" dirty="0">
                <a:solidFill>
                  <a:schemeClr val="tx2"/>
                </a:solidFill>
              </a:rPr>
              <a:t>ライトフィールドカメラから得られる画像</a:t>
            </a:r>
            <a:endParaRPr lang="en-US" altLang="ja-JP" sz="2000" dirty="0">
              <a:solidFill>
                <a:schemeClr val="tx2"/>
              </a:solidFill>
            </a:endParaRPr>
          </a:p>
          <a:p>
            <a:pPr marL="0" indent="0">
              <a:lnSpc>
                <a:spcPct val="100000"/>
              </a:lnSpc>
              <a:buNone/>
            </a:pPr>
            <a:r>
              <a:rPr lang="ja-JP" altLang="en-US" sz="2000" dirty="0">
                <a:solidFill>
                  <a:schemeClr val="tx2"/>
                </a:solidFill>
              </a:rPr>
              <a:t>　・多視点画像：視差の計算に利用</a:t>
            </a:r>
            <a:endParaRPr lang="en-US" altLang="ja-JP" sz="2000" dirty="0">
              <a:solidFill>
                <a:schemeClr val="tx2"/>
              </a:solidFill>
            </a:endParaRPr>
          </a:p>
          <a:p>
            <a:pPr>
              <a:lnSpc>
                <a:spcPct val="100000"/>
              </a:lnSpc>
            </a:pPr>
            <a:r>
              <a:rPr lang="ja-JP" altLang="en-US" sz="2000" dirty="0">
                <a:solidFill>
                  <a:schemeClr val="tx2"/>
                </a:solidFill>
              </a:rPr>
              <a:t>多視点画像のみを用いることの問題点</a:t>
            </a:r>
            <a:endParaRPr lang="en-US" altLang="ja-JP" sz="2000" dirty="0">
              <a:solidFill>
                <a:schemeClr val="tx2"/>
              </a:solidFill>
            </a:endParaRPr>
          </a:p>
          <a:p>
            <a:pPr marL="0" indent="0">
              <a:lnSpc>
                <a:spcPct val="100000"/>
              </a:lnSpc>
              <a:buNone/>
            </a:pPr>
            <a:r>
              <a:rPr lang="ja-JP" altLang="en-US" sz="2000" dirty="0">
                <a:solidFill>
                  <a:schemeClr val="tx2"/>
                </a:solidFill>
              </a:rPr>
              <a:t>　・視差が微小なため、画像上の物体の座標のわずかなずれが</a:t>
            </a:r>
            <a:endParaRPr lang="en-US" altLang="ja-JP" sz="2000" dirty="0">
              <a:solidFill>
                <a:schemeClr val="tx2"/>
              </a:solidFill>
            </a:endParaRPr>
          </a:p>
          <a:p>
            <a:pPr marL="0" indent="0">
              <a:lnSpc>
                <a:spcPct val="100000"/>
              </a:lnSpc>
              <a:buNone/>
            </a:pPr>
            <a:r>
              <a:rPr lang="ja-JP" altLang="en-US" sz="2000" dirty="0">
                <a:solidFill>
                  <a:schemeClr val="tx2"/>
                </a:solidFill>
              </a:rPr>
              <a:t>　　三次元位置を大きく左右する</a:t>
            </a:r>
            <a:endParaRPr lang="en-US" altLang="ja-JP" sz="2000" dirty="0">
              <a:solidFill>
                <a:schemeClr val="tx2"/>
              </a:solidFill>
            </a:endParaRPr>
          </a:p>
        </p:txBody>
      </p:sp>
      <p:sp>
        <p:nvSpPr>
          <p:cNvPr id="55" name="コンテンツ プレースホルダー 2">
            <a:extLst>
              <a:ext uri="{FF2B5EF4-FFF2-40B4-BE49-F238E27FC236}">
                <a16:creationId xmlns:a16="http://schemas.microsoft.com/office/drawing/2014/main" id="{3B63548A-E6D6-4B44-A8E9-6C12C585EEB5}"/>
              </a:ext>
            </a:extLst>
          </p:cNvPr>
          <p:cNvSpPr txBox="1">
            <a:spLocks/>
          </p:cNvSpPr>
          <p:nvPr/>
        </p:nvSpPr>
        <p:spPr>
          <a:xfrm>
            <a:off x="6073573" y="5027888"/>
            <a:ext cx="1883830" cy="3997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わずかなずれ</a:t>
            </a:r>
            <a:endParaRPr lang="en-US" altLang="ja-JP" sz="2000" b="1" dirty="0">
              <a:solidFill>
                <a:schemeClr val="tx2"/>
              </a:solidFill>
            </a:endParaRPr>
          </a:p>
        </p:txBody>
      </p:sp>
      <p:sp>
        <p:nvSpPr>
          <p:cNvPr id="64" name="コンテンツ プレースホルダー 2">
            <a:extLst>
              <a:ext uri="{FF2B5EF4-FFF2-40B4-BE49-F238E27FC236}">
                <a16:creationId xmlns:a16="http://schemas.microsoft.com/office/drawing/2014/main" id="{134B162D-D72B-4DD8-A965-A20F7854BE7F}"/>
              </a:ext>
            </a:extLst>
          </p:cNvPr>
          <p:cNvSpPr txBox="1">
            <a:spLocks/>
          </p:cNvSpPr>
          <p:nvPr/>
        </p:nvSpPr>
        <p:spPr>
          <a:xfrm>
            <a:off x="6073573" y="3835317"/>
            <a:ext cx="1883830" cy="3997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大きなずれ</a:t>
            </a:r>
            <a:endParaRPr lang="en-US" altLang="ja-JP" sz="2000" b="1" dirty="0">
              <a:solidFill>
                <a:schemeClr val="tx2"/>
              </a:solidFill>
            </a:endParaRPr>
          </a:p>
        </p:txBody>
      </p:sp>
      <p:sp>
        <p:nvSpPr>
          <p:cNvPr id="69" name="矢印: 右 68">
            <a:extLst>
              <a:ext uri="{FF2B5EF4-FFF2-40B4-BE49-F238E27FC236}">
                <a16:creationId xmlns:a16="http://schemas.microsoft.com/office/drawing/2014/main" id="{9568E6D0-37AF-4472-97CC-6DB4063B8434}"/>
              </a:ext>
            </a:extLst>
          </p:cNvPr>
          <p:cNvSpPr/>
          <p:nvPr/>
        </p:nvSpPr>
        <p:spPr>
          <a:xfrm rot="16200000">
            <a:off x="6708312" y="4261886"/>
            <a:ext cx="619738" cy="57733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FE7087B5-E786-4F3B-A78A-DE83842220B8}"/>
              </a:ext>
            </a:extLst>
          </p:cNvPr>
          <p:cNvSpPr/>
          <p:nvPr/>
        </p:nvSpPr>
        <p:spPr>
          <a:xfrm>
            <a:off x="4366685" y="5674175"/>
            <a:ext cx="8563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B6A772FF-8D19-49F7-9E63-219BA8529CB5}"/>
              </a:ext>
            </a:extLst>
          </p:cNvPr>
          <p:cNvSpPr/>
          <p:nvPr/>
        </p:nvSpPr>
        <p:spPr>
          <a:xfrm>
            <a:off x="4574969" y="5871674"/>
            <a:ext cx="329599" cy="3295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1F4C0C8E-083B-48D1-9850-B44225A20273}"/>
              </a:ext>
            </a:extLst>
          </p:cNvPr>
          <p:cNvSpPr/>
          <p:nvPr/>
        </p:nvSpPr>
        <p:spPr>
          <a:xfrm>
            <a:off x="5760911" y="5871674"/>
            <a:ext cx="329599" cy="32959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6"/>
              </a:solidFill>
            </a:endParaRPr>
          </a:p>
        </p:txBody>
      </p:sp>
      <p:cxnSp>
        <p:nvCxnSpPr>
          <p:cNvPr id="73" name="直線矢印コネクタ 72">
            <a:extLst>
              <a:ext uri="{FF2B5EF4-FFF2-40B4-BE49-F238E27FC236}">
                <a16:creationId xmlns:a16="http://schemas.microsoft.com/office/drawing/2014/main" id="{A5D18FD4-BEB5-4E5E-AD48-6D777F4F399E}"/>
              </a:ext>
            </a:extLst>
          </p:cNvPr>
          <p:cNvCxnSpPr>
            <a:cxnSpLocks/>
          </p:cNvCxnSpPr>
          <p:nvPr/>
        </p:nvCxnSpPr>
        <p:spPr>
          <a:xfrm>
            <a:off x="5131148" y="6050184"/>
            <a:ext cx="439912" cy="0"/>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コンテンツ プレースホルダー 2">
            <a:extLst>
              <a:ext uri="{FF2B5EF4-FFF2-40B4-BE49-F238E27FC236}">
                <a16:creationId xmlns:a16="http://schemas.microsoft.com/office/drawing/2014/main" id="{4CB2CD1A-8B60-4BE4-8421-CF80ED55ECE0}"/>
              </a:ext>
            </a:extLst>
          </p:cNvPr>
          <p:cNvSpPr txBox="1">
            <a:spLocks/>
          </p:cNvSpPr>
          <p:nvPr/>
        </p:nvSpPr>
        <p:spPr>
          <a:xfrm>
            <a:off x="4403877" y="6353053"/>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視差微小</a:t>
            </a:r>
            <a:endParaRPr lang="en-US" altLang="ja-JP" sz="1800" b="1" dirty="0">
              <a:solidFill>
                <a:schemeClr val="tx2"/>
              </a:solidFill>
            </a:endParaRPr>
          </a:p>
        </p:txBody>
      </p:sp>
      <p:cxnSp>
        <p:nvCxnSpPr>
          <p:cNvPr id="75" name="直線コネクタ 74">
            <a:extLst>
              <a:ext uri="{FF2B5EF4-FFF2-40B4-BE49-F238E27FC236}">
                <a16:creationId xmlns:a16="http://schemas.microsoft.com/office/drawing/2014/main" id="{7AD07C76-490F-47C0-82A7-D1B26D12CAD2}"/>
              </a:ext>
            </a:extLst>
          </p:cNvPr>
          <p:cNvCxnSpPr>
            <a:cxnSpLocks/>
          </p:cNvCxnSpPr>
          <p:nvPr/>
        </p:nvCxnSpPr>
        <p:spPr>
          <a:xfrm flipH="1">
            <a:off x="4739768" y="3429000"/>
            <a:ext cx="677691" cy="262118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50B27EA8-61CC-409D-A2C9-BC3AABDE1BCC}"/>
              </a:ext>
            </a:extLst>
          </p:cNvPr>
          <p:cNvSpPr/>
          <p:nvPr/>
        </p:nvSpPr>
        <p:spPr>
          <a:xfrm>
            <a:off x="5504542" y="5674175"/>
            <a:ext cx="856344" cy="4571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cxnSp>
        <p:nvCxnSpPr>
          <p:cNvPr id="77" name="直線コネクタ 76">
            <a:extLst>
              <a:ext uri="{FF2B5EF4-FFF2-40B4-BE49-F238E27FC236}">
                <a16:creationId xmlns:a16="http://schemas.microsoft.com/office/drawing/2014/main" id="{13B60350-5F52-42DA-AF23-A9ED3F7426CF}"/>
              </a:ext>
            </a:extLst>
          </p:cNvPr>
          <p:cNvCxnSpPr>
            <a:cxnSpLocks/>
          </p:cNvCxnSpPr>
          <p:nvPr/>
        </p:nvCxnSpPr>
        <p:spPr>
          <a:xfrm>
            <a:off x="5095240" y="4686300"/>
            <a:ext cx="815703" cy="136388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E584938-E671-4E77-83D9-8FD9BBF1F011}"/>
              </a:ext>
            </a:extLst>
          </p:cNvPr>
          <p:cNvCxnSpPr>
            <a:cxnSpLocks/>
          </p:cNvCxnSpPr>
          <p:nvPr/>
        </p:nvCxnSpPr>
        <p:spPr>
          <a:xfrm>
            <a:off x="5151943" y="4507789"/>
            <a:ext cx="780771" cy="152868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6755A95F-B0A6-47B6-B57E-72EDA76A0EEA}"/>
              </a:ext>
            </a:extLst>
          </p:cNvPr>
          <p:cNvCxnSpPr>
            <a:cxnSpLocks/>
          </p:cNvCxnSpPr>
          <p:nvPr/>
        </p:nvCxnSpPr>
        <p:spPr>
          <a:xfrm>
            <a:off x="5223029" y="4228289"/>
            <a:ext cx="725477" cy="180818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C230A99A-64F5-4FBF-AE03-C33791B90517}"/>
              </a:ext>
            </a:extLst>
          </p:cNvPr>
          <p:cNvCxnSpPr>
            <a:cxnSpLocks/>
          </p:cNvCxnSpPr>
          <p:nvPr/>
        </p:nvCxnSpPr>
        <p:spPr>
          <a:xfrm>
            <a:off x="5294115" y="3925083"/>
            <a:ext cx="654391" cy="21113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1" name="楕円 80">
            <a:extLst>
              <a:ext uri="{FF2B5EF4-FFF2-40B4-BE49-F238E27FC236}">
                <a16:creationId xmlns:a16="http://schemas.microsoft.com/office/drawing/2014/main" id="{B9DAB9E7-7F31-49E1-BD49-CAD18B907D40}"/>
              </a:ext>
            </a:extLst>
          </p:cNvPr>
          <p:cNvSpPr/>
          <p:nvPr/>
        </p:nvSpPr>
        <p:spPr>
          <a:xfrm>
            <a:off x="5004300" y="4655476"/>
            <a:ext cx="136329" cy="136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9057CE7B-2209-4E26-93E5-6DE5A8695BF4}"/>
              </a:ext>
            </a:extLst>
          </p:cNvPr>
          <p:cNvSpPr/>
          <p:nvPr/>
        </p:nvSpPr>
        <p:spPr>
          <a:xfrm>
            <a:off x="5079550" y="4425128"/>
            <a:ext cx="136329" cy="136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ACA9DDBD-A558-4578-9734-6E5F5CF524E8}"/>
              </a:ext>
            </a:extLst>
          </p:cNvPr>
          <p:cNvSpPr/>
          <p:nvPr/>
        </p:nvSpPr>
        <p:spPr>
          <a:xfrm>
            <a:off x="5209463" y="3878908"/>
            <a:ext cx="136329" cy="136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a:extLst>
              <a:ext uri="{FF2B5EF4-FFF2-40B4-BE49-F238E27FC236}">
                <a16:creationId xmlns:a16="http://schemas.microsoft.com/office/drawing/2014/main" id="{3794FFBB-7D49-4CE1-A498-DE8CB5259A22}"/>
              </a:ext>
            </a:extLst>
          </p:cNvPr>
          <p:cNvCxnSpPr>
            <a:cxnSpLocks/>
          </p:cNvCxnSpPr>
          <p:nvPr/>
        </p:nvCxnSpPr>
        <p:spPr>
          <a:xfrm>
            <a:off x="5540955" y="5478684"/>
            <a:ext cx="30104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コンテンツ プレースホルダー 2">
            <a:extLst>
              <a:ext uri="{FF2B5EF4-FFF2-40B4-BE49-F238E27FC236}">
                <a16:creationId xmlns:a16="http://schemas.microsoft.com/office/drawing/2014/main" id="{DADA44F7-1185-4607-ACF5-E1AE937A16F6}"/>
              </a:ext>
            </a:extLst>
          </p:cNvPr>
          <p:cNvSpPr txBox="1">
            <a:spLocks/>
          </p:cNvSpPr>
          <p:nvPr/>
        </p:nvSpPr>
        <p:spPr>
          <a:xfrm>
            <a:off x="2879238" y="6163972"/>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86" name="コンテンツ プレースホルダー 2">
            <a:extLst>
              <a:ext uri="{FF2B5EF4-FFF2-40B4-BE49-F238E27FC236}">
                <a16:creationId xmlns:a16="http://schemas.microsoft.com/office/drawing/2014/main" id="{C558BD1C-618C-45C2-A216-913EAFEC3073}"/>
              </a:ext>
            </a:extLst>
          </p:cNvPr>
          <p:cNvSpPr txBox="1">
            <a:spLocks/>
          </p:cNvSpPr>
          <p:nvPr/>
        </p:nvSpPr>
        <p:spPr>
          <a:xfrm>
            <a:off x="6073573" y="6163971"/>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87" name="コンテンツ プレースホルダー 2">
            <a:extLst>
              <a:ext uri="{FF2B5EF4-FFF2-40B4-BE49-F238E27FC236}">
                <a16:creationId xmlns:a16="http://schemas.microsoft.com/office/drawing/2014/main" id="{88984959-54CA-4D23-BA9B-55A575A8EAEE}"/>
              </a:ext>
            </a:extLst>
          </p:cNvPr>
          <p:cNvSpPr txBox="1">
            <a:spLocks/>
          </p:cNvSpPr>
          <p:nvPr/>
        </p:nvSpPr>
        <p:spPr>
          <a:xfrm>
            <a:off x="6073573" y="5543311"/>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88" name="コンテンツ プレースホルダー 2">
            <a:extLst>
              <a:ext uri="{FF2B5EF4-FFF2-40B4-BE49-F238E27FC236}">
                <a16:creationId xmlns:a16="http://schemas.microsoft.com/office/drawing/2014/main" id="{65C54E31-F57B-4F6C-91B5-3D03C3B73121}"/>
              </a:ext>
            </a:extLst>
          </p:cNvPr>
          <p:cNvSpPr txBox="1">
            <a:spLocks/>
          </p:cNvSpPr>
          <p:nvPr/>
        </p:nvSpPr>
        <p:spPr>
          <a:xfrm>
            <a:off x="2911027" y="5543311"/>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97" name="楕円 96">
            <a:extLst>
              <a:ext uri="{FF2B5EF4-FFF2-40B4-BE49-F238E27FC236}">
                <a16:creationId xmlns:a16="http://schemas.microsoft.com/office/drawing/2014/main" id="{13E4E836-AE5E-4868-A59E-ABAA290F5FBD}"/>
              </a:ext>
            </a:extLst>
          </p:cNvPr>
          <p:cNvSpPr/>
          <p:nvPr/>
        </p:nvSpPr>
        <p:spPr>
          <a:xfrm>
            <a:off x="5138867" y="4157524"/>
            <a:ext cx="136329" cy="1363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D4F89656-D1E5-4DC7-942A-EE44A03E7987}"/>
              </a:ext>
            </a:extLst>
          </p:cNvPr>
          <p:cNvSpPr/>
          <p:nvPr/>
        </p:nvSpPr>
        <p:spPr>
          <a:xfrm rot="900000">
            <a:off x="4975867" y="3761772"/>
            <a:ext cx="419779" cy="11891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2269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ライトフィールドカメラを用いた三次元計測手法</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320107"/>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本研究で用いる三次元計測手法</a:t>
            </a:r>
            <a:endParaRPr lang="en-US" altLang="ja-JP" sz="2400" b="1" dirty="0">
              <a:solidFill>
                <a:schemeClr val="tx2"/>
              </a:solidFill>
            </a:endParaRPr>
          </a:p>
          <a:p>
            <a:pPr>
              <a:lnSpc>
                <a:spcPct val="100000"/>
              </a:lnSpc>
            </a:pPr>
            <a:r>
              <a:rPr lang="ja-JP" altLang="en-US" sz="2000" dirty="0">
                <a:solidFill>
                  <a:schemeClr val="tx2"/>
                </a:solidFill>
              </a:rPr>
              <a:t>ライトフィールドカメラから得られる画像</a:t>
            </a:r>
            <a:endParaRPr lang="en-US" altLang="ja-JP" sz="2000" dirty="0">
              <a:solidFill>
                <a:schemeClr val="tx2"/>
              </a:solidFill>
            </a:endParaRPr>
          </a:p>
          <a:p>
            <a:pPr marL="0" indent="0">
              <a:lnSpc>
                <a:spcPct val="100000"/>
              </a:lnSpc>
              <a:buNone/>
            </a:pPr>
            <a:r>
              <a:rPr lang="ja-JP" altLang="en-US" sz="2000" dirty="0">
                <a:solidFill>
                  <a:schemeClr val="tx2"/>
                </a:solidFill>
              </a:rPr>
              <a:t>　・多視点画像：視差の計算に利用</a:t>
            </a:r>
            <a:endParaRPr lang="en-US" altLang="ja-JP" sz="2000" dirty="0">
              <a:solidFill>
                <a:schemeClr val="tx2"/>
              </a:solidFill>
            </a:endParaRPr>
          </a:p>
          <a:p>
            <a:pPr marL="0" indent="0">
              <a:lnSpc>
                <a:spcPct val="100000"/>
              </a:lnSpc>
              <a:buNone/>
            </a:pPr>
            <a:r>
              <a:rPr lang="ja-JP" altLang="en-US" sz="2000" dirty="0">
                <a:solidFill>
                  <a:schemeClr val="tx2"/>
                </a:solidFill>
              </a:rPr>
              <a:t>　</a:t>
            </a:r>
            <a:r>
              <a:rPr lang="ja-JP" altLang="en-US" sz="2000" b="1" dirty="0">
                <a:solidFill>
                  <a:schemeClr val="tx2"/>
                </a:solidFill>
              </a:rPr>
              <a:t>・ピントの異なる画像：カメラと物体の間の距離の計算に利用</a:t>
            </a:r>
            <a:endParaRPr lang="en-US" altLang="ja-JP" sz="2000" b="1" dirty="0">
              <a:solidFill>
                <a:schemeClr val="tx2"/>
              </a:solidFill>
            </a:endParaRPr>
          </a:p>
          <a:p>
            <a:pPr>
              <a:lnSpc>
                <a:spcPct val="100000"/>
              </a:lnSpc>
            </a:pPr>
            <a:r>
              <a:rPr lang="ja-JP" altLang="en-US" sz="2000" dirty="0">
                <a:solidFill>
                  <a:schemeClr val="tx2"/>
                </a:solidFill>
              </a:rPr>
              <a:t>受動ステレオ法＋物体とカメラの間の距離を考慮　→より正確な計測</a:t>
            </a:r>
            <a:r>
              <a:rPr lang="ja-JP" altLang="en-US" sz="2000" b="1" dirty="0">
                <a:solidFill>
                  <a:schemeClr val="tx2"/>
                </a:solidFill>
              </a:rPr>
              <a:t>　</a:t>
            </a:r>
            <a:endParaRPr lang="en-US" altLang="ja-JP" sz="2000" b="1" dirty="0">
              <a:solidFill>
                <a:schemeClr val="tx2"/>
              </a:solidFill>
            </a:endParaRPr>
          </a:p>
        </p:txBody>
      </p:sp>
      <p:sp>
        <p:nvSpPr>
          <p:cNvPr id="3" name="正方形/長方形 2">
            <a:extLst>
              <a:ext uri="{FF2B5EF4-FFF2-40B4-BE49-F238E27FC236}">
                <a16:creationId xmlns:a16="http://schemas.microsoft.com/office/drawing/2014/main" id="{7228F8FE-665B-492F-A01F-30D1BA1C870F}"/>
              </a:ext>
            </a:extLst>
          </p:cNvPr>
          <p:cNvSpPr/>
          <p:nvPr/>
        </p:nvSpPr>
        <p:spPr>
          <a:xfrm>
            <a:off x="4366685" y="5674175"/>
            <a:ext cx="8563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D35B01E-F7EB-4430-B6B6-E30192037B8D}"/>
              </a:ext>
            </a:extLst>
          </p:cNvPr>
          <p:cNvSpPr/>
          <p:nvPr/>
        </p:nvSpPr>
        <p:spPr>
          <a:xfrm>
            <a:off x="4574969" y="5871674"/>
            <a:ext cx="329599" cy="3295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FB09A9E0-2D30-4679-A223-E4D387F889DF}"/>
              </a:ext>
            </a:extLst>
          </p:cNvPr>
          <p:cNvSpPr/>
          <p:nvPr/>
        </p:nvSpPr>
        <p:spPr>
          <a:xfrm>
            <a:off x="5760911" y="5871674"/>
            <a:ext cx="329599" cy="32959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6"/>
              </a:solidFill>
            </a:endParaRPr>
          </a:p>
        </p:txBody>
      </p:sp>
      <p:sp>
        <p:nvSpPr>
          <p:cNvPr id="33" name="コンテンツ プレースホルダー 2">
            <a:extLst>
              <a:ext uri="{FF2B5EF4-FFF2-40B4-BE49-F238E27FC236}">
                <a16:creationId xmlns:a16="http://schemas.microsoft.com/office/drawing/2014/main" id="{A6D09B55-9256-4BC4-A5BB-8CBED4B67D24}"/>
              </a:ext>
            </a:extLst>
          </p:cNvPr>
          <p:cNvSpPr txBox="1">
            <a:spLocks/>
          </p:cNvSpPr>
          <p:nvPr/>
        </p:nvSpPr>
        <p:spPr>
          <a:xfrm>
            <a:off x="4403877" y="6353053"/>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視差微小</a:t>
            </a:r>
            <a:endParaRPr lang="en-US" altLang="ja-JP" sz="1800" b="1" dirty="0">
              <a:solidFill>
                <a:schemeClr val="tx2"/>
              </a:solidFill>
            </a:endParaRPr>
          </a:p>
        </p:txBody>
      </p:sp>
      <p:cxnSp>
        <p:nvCxnSpPr>
          <p:cNvPr id="34" name="直線コネクタ 33">
            <a:extLst>
              <a:ext uri="{FF2B5EF4-FFF2-40B4-BE49-F238E27FC236}">
                <a16:creationId xmlns:a16="http://schemas.microsoft.com/office/drawing/2014/main" id="{286DC886-C51C-4F0F-B72F-229F124A9241}"/>
              </a:ext>
            </a:extLst>
          </p:cNvPr>
          <p:cNvCxnSpPr>
            <a:cxnSpLocks/>
          </p:cNvCxnSpPr>
          <p:nvPr/>
        </p:nvCxnSpPr>
        <p:spPr>
          <a:xfrm flipH="1">
            <a:off x="4739768" y="3429000"/>
            <a:ext cx="677691" cy="262118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6F6C82BE-E96D-4C94-9F60-19C876BDA201}"/>
              </a:ext>
            </a:extLst>
          </p:cNvPr>
          <p:cNvSpPr/>
          <p:nvPr/>
        </p:nvSpPr>
        <p:spPr>
          <a:xfrm>
            <a:off x="5504542" y="5674175"/>
            <a:ext cx="856344" cy="4571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cxnSp>
        <p:nvCxnSpPr>
          <p:cNvPr id="39" name="直線コネクタ 38">
            <a:extLst>
              <a:ext uri="{FF2B5EF4-FFF2-40B4-BE49-F238E27FC236}">
                <a16:creationId xmlns:a16="http://schemas.microsoft.com/office/drawing/2014/main" id="{CA9E61AB-E86F-427C-9726-C720919CC163}"/>
              </a:ext>
            </a:extLst>
          </p:cNvPr>
          <p:cNvCxnSpPr>
            <a:cxnSpLocks/>
          </p:cNvCxnSpPr>
          <p:nvPr/>
        </p:nvCxnSpPr>
        <p:spPr>
          <a:xfrm>
            <a:off x="5095240" y="4686300"/>
            <a:ext cx="815703" cy="136388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8A9E6CF-1118-48D5-8126-5312C2AA5678}"/>
              </a:ext>
            </a:extLst>
          </p:cNvPr>
          <p:cNvCxnSpPr>
            <a:cxnSpLocks/>
          </p:cNvCxnSpPr>
          <p:nvPr/>
        </p:nvCxnSpPr>
        <p:spPr>
          <a:xfrm>
            <a:off x="5151943" y="4507789"/>
            <a:ext cx="780771" cy="152868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2709D44-169E-432D-AE80-D72BEB83A4F0}"/>
              </a:ext>
            </a:extLst>
          </p:cNvPr>
          <p:cNvCxnSpPr>
            <a:cxnSpLocks/>
          </p:cNvCxnSpPr>
          <p:nvPr/>
        </p:nvCxnSpPr>
        <p:spPr>
          <a:xfrm>
            <a:off x="5223029" y="4228289"/>
            <a:ext cx="725477" cy="180818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FF5F720-9E6D-4349-A940-FE65A17A12FB}"/>
              </a:ext>
            </a:extLst>
          </p:cNvPr>
          <p:cNvCxnSpPr>
            <a:cxnSpLocks/>
          </p:cNvCxnSpPr>
          <p:nvPr/>
        </p:nvCxnSpPr>
        <p:spPr>
          <a:xfrm>
            <a:off x="5294115" y="3925083"/>
            <a:ext cx="654391" cy="21113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楕円 55">
            <a:extLst>
              <a:ext uri="{FF2B5EF4-FFF2-40B4-BE49-F238E27FC236}">
                <a16:creationId xmlns:a16="http://schemas.microsoft.com/office/drawing/2014/main" id="{A39A6FF2-0770-462D-BCBA-010F1A4B112F}"/>
              </a:ext>
            </a:extLst>
          </p:cNvPr>
          <p:cNvSpPr/>
          <p:nvPr/>
        </p:nvSpPr>
        <p:spPr>
          <a:xfrm>
            <a:off x="5004300" y="4655476"/>
            <a:ext cx="136329" cy="13632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3FB2AACB-551D-4644-AEE9-4E8AF5D7CC59}"/>
              </a:ext>
            </a:extLst>
          </p:cNvPr>
          <p:cNvSpPr/>
          <p:nvPr/>
        </p:nvSpPr>
        <p:spPr>
          <a:xfrm>
            <a:off x="5079550" y="4425128"/>
            <a:ext cx="136329" cy="13632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59CB3EA8-58E5-4D20-98CC-72E4EBF85036}"/>
              </a:ext>
            </a:extLst>
          </p:cNvPr>
          <p:cNvSpPr/>
          <p:nvPr/>
        </p:nvSpPr>
        <p:spPr>
          <a:xfrm>
            <a:off x="5209463" y="3878908"/>
            <a:ext cx="136329" cy="13632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a:extLst>
              <a:ext uri="{FF2B5EF4-FFF2-40B4-BE49-F238E27FC236}">
                <a16:creationId xmlns:a16="http://schemas.microsoft.com/office/drawing/2014/main" id="{5EBC4C62-7D1F-462C-8BB9-BDCF4811D312}"/>
              </a:ext>
            </a:extLst>
          </p:cNvPr>
          <p:cNvCxnSpPr>
            <a:cxnSpLocks/>
          </p:cNvCxnSpPr>
          <p:nvPr/>
        </p:nvCxnSpPr>
        <p:spPr>
          <a:xfrm>
            <a:off x="5540955" y="5478684"/>
            <a:ext cx="30104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コンテンツ プレースホルダー 2">
            <a:extLst>
              <a:ext uri="{FF2B5EF4-FFF2-40B4-BE49-F238E27FC236}">
                <a16:creationId xmlns:a16="http://schemas.microsoft.com/office/drawing/2014/main" id="{15607AA8-FC11-4089-A25C-FF69EFA94B60}"/>
              </a:ext>
            </a:extLst>
          </p:cNvPr>
          <p:cNvSpPr txBox="1">
            <a:spLocks/>
          </p:cNvSpPr>
          <p:nvPr/>
        </p:nvSpPr>
        <p:spPr>
          <a:xfrm>
            <a:off x="2879238" y="6163972"/>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66" name="コンテンツ プレースホルダー 2">
            <a:extLst>
              <a:ext uri="{FF2B5EF4-FFF2-40B4-BE49-F238E27FC236}">
                <a16:creationId xmlns:a16="http://schemas.microsoft.com/office/drawing/2014/main" id="{28D96AF2-803C-4D9F-B2F9-0BF59DBAD358}"/>
              </a:ext>
            </a:extLst>
          </p:cNvPr>
          <p:cNvSpPr txBox="1">
            <a:spLocks/>
          </p:cNvSpPr>
          <p:nvPr/>
        </p:nvSpPr>
        <p:spPr>
          <a:xfrm>
            <a:off x="6073573" y="6163971"/>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67" name="コンテンツ プレースホルダー 2">
            <a:extLst>
              <a:ext uri="{FF2B5EF4-FFF2-40B4-BE49-F238E27FC236}">
                <a16:creationId xmlns:a16="http://schemas.microsoft.com/office/drawing/2014/main" id="{C19B6EA0-3971-4522-B277-312825244D0B}"/>
              </a:ext>
            </a:extLst>
          </p:cNvPr>
          <p:cNvSpPr txBox="1">
            <a:spLocks/>
          </p:cNvSpPr>
          <p:nvPr/>
        </p:nvSpPr>
        <p:spPr>
          <a:xfrm>
            <a:off x="6073573" y="5543311"/>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68" name="コンテンツ プレースホルダー 2">
            <a:extLst>
              <a:ext uri="{FF2B5EF4-FFF2-40B4-BE49-F238E27FC236}">
                <a16:creationId xmlns:a16="http://schemas.microsoft.com/office/drawing/2014/main" id="{6ABF344D-5940-40D6-8AD0-9D62D37FDC4E}"/>
              </a:ext>
            </a:extLst>
          </p:cNvPr>
          <p:cNvSpPr txBox="1">
            <a:spLocks/>
          </p:cNvSpPr>
          <p:nvPr/>
        </p:nvSpPr>
        <p:spPr>
          <a:xfrm>
            <a:off x="2911027" y="5543311"/>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cxnSp>
        <p:nvCxnSpPr>
          <p:cNvPr id="9" name="直線コネクタ 8">
            <a:extLst>
              <a:ext uri="{FF2B5EF4-FFF2-40B4-BE49-F238E27FC236}">
                <a16:creationId xmlns:a16="http://schemas.microsoft.com/office/drawing/2014/main" id="{044DCF8D-CC43-4E16-89ED-B79B45AAA63A}"/>
              </a:ext>
            </a:extLst>
          </p:cNvPr>
          <p:cNvCxnSpPr>
            <a:cxnSpLocks/>
          </p:cNvCxnSpPr>
          <p:nvPr/>
        </p:nvCxnSpPr>
        <p:spPr>
          <a:xfrm flipH="1">
            <a:off x="4366685" y="4201820"/>
            <a:ext cx="842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F811994B-B4A2-40B0-AC1F-F9F023F8AE51}"/>
              </a:ext>
            </a:extLst>
          </p:cNvPr>
          <p:cNvGrpSpPr/>
          <p:nvPr/>
        </p:nvGrpSpPr>
        <p:grpSpPr>
          <a:xfrm>
            <a:off x="5081570" y="4065151"/>
            <a:ext cx="268617" cy="264563"/>
            <a:chOff x="4337539" y="3306513"/>
            <a:chExt cx="268617" cy="264563"/>
          </a:xfrm>
        </p:grpSpPr>
        <p:sp>
          <p:nvSpPr>
            <p:cNvPr id="22" name="雲 21">
              <a:extLst>
                <a:ext uri="{FF2B5EF4-FFF2-40B4-BE49-F238E27FC236}">
                  <a16:creationId xmlns:a16="http://schemas.microsoft.com/office/drawing/2014/main" id="{00C4CDBC-56B8-49D2-A265-C440F156A926}"/>
                </a:ext>
              </a:extLst>
            </p:cNvPr>
            <p:cNvSpPr/>
            <p:nvPr/>
          </p:nvSpPr>
          <p:spPr>
            <a:xfrm>
              <a:off x="4337539" y="3306513"/>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FC88859C-28FF-4174-A2F1-8E3DB718A76D}"/>
                </a:ext>
              </a:extLst>
            </p:cNvPr>
            <p:cNvSpPr/>
            <p:nvPr/>
          </p:nvSpPr>
          <p:spPr>
            <a:xfrm>
              <a:off x="4415823" y="3388769"/>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直線矢印コネクタ 37">
            <a:extLst>
              <a:ext uri="{FF2B5EF4-FFF2-40B4-BE49-F238E27FC236}">
                <a16:creationId xmlns:a16="http://schemas.microsoft.com/office/drawing/2014/main" id="{C583FA4B-2D2F-438C-B3E7-23F17BDD2476}"/>
              </a:ext>
            </a:extLst>
          </p:cNvPr>
          <p:cNvCxnSpPr>
            <a:cxnSpLocks/>
            <a:endCxn id="30" idx="0"/>
          </p:cNvCxnSpPr>
          <p:nvPr/>
        </p:nvCxnSpPr>
        <p:spPr>
          <a:xfrm flipH="1">
            <a:off x="4739769" y="4201820"/>
            <a:ext cx="12019" cy="166985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コンテンツ プレースホルダー 2">
            <a:extLst>
              <a:ext uri="{FF2B5EF4-FFF2-40B4-BE49-F238E27FC236}">
                <a16:creationId xmlns:a16="http://schemas.microsoft.com/office/drawing/2014/main" id="{0560582C-879F-4221-B36A-35735F689741}"/>
              </a:ext>
            </a:extLst>
          </p:cNvPr>
          <p:cNvSpPr txBox="1">
            <a:spLocks/>
          </p:cNvSpPr>
          <p:nvPr/>
        </p:nvSpPr>
        <p:spPr>
          <a:xfrm>
            <a:off x="304648" y="4490768"/>
            <a:ext cx="4325409" cy="1484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0000"/>
                </a:solidFill>
              </a:rPr>
              <a:t>物体にピントの合う画像から</a:t>
            </a:r>
            <a:endParaRPr lang="en-US" altLang="ja-JP" sz="2000" b="1" dirty="0">
              <a:solidFill>
                <a:srgbClr val="FF0000"/>
              </a:solidFill>
            </a:endParaRPr>
          </a:p>
          <a:p>
            <a:pPr marL="0" indent="0" algn="ctr">
              <a:buFont typeface="Arial" panose="020B0604020202020204" pitchFamily="34" charset="0"/>
              <a:buNone/>
            </a:pPr>
            <a:r>
              <a:rPr lang="ja-JP" altLang="en-US" sz="2000" b="1" dirty="0">
                <a:solidFill>
                  <a:srgbClr val="FF0000"/>
                </a:solidFill>
              </a:rPr>
              <a:t>カメラと物体との間の距離を計算</a:t>
            </a:r>
            <a:endParaRPr lang="en-US" altLang="ja-JP" sz="1800" b="1" dirty="0">
              <a:solidFill>
                <a:srgbClr val="FF0000"/>
              </a:solidFill>
            </a:endParaRPr>
          </a:p>
        </p:txBody>
      </p:sp>
      <p:sp>
        <p:nvSpPr>
          <p:cNvPr id="47" name="コンテンツ プレースホルダー 2">
            <a:extLst>
              <a:ext uri="{FF2B5EF4-FFF2-40B4-BE49-F238E27FC236}">
                <a16:creationId xmlns:a16="http://schemas.microsoft.com/office/drawing/2014/main" id="{A6B865A8-AFD6-4B2D-B6C3-3718F641D4D0}"/>
              </a:ext>
            </a:extLst>
          </p:cNvPr>
          <p:cNvSpPr txBox="1">
            <a:spLocks/>
          </p:cNvSpPr>
          <p:nvPr/>
        </p:nvSpPr>
        <p:spPr>
          <a:xfrm>
            <a:off x="5226370" y="3813760"/>
            <a:ext cx="23174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rgbClr val="FF0000"/>
                </a:solidFill>
              </a:rPr>
              <a:t>3</a:t>
            </a:r>
            <a:r>
              <a:rPr lang="ja-JP" altLang="en-US" sz="2000" b="1" dirty="0">
                <a:solidFill>
                  <a:srgbClr val="FF0000"/>
                </a:solidFill>
              </a:rPr>
              <a:t>次元位置特定</a:t>
            </a:r>
            <a:endParaRPr lang="en-US" altLang="ja-JP" sz="1800" b="1" dirty="0">
              <a:solidFill>
                <a:srgbClr val="FF0000"/>
              </a:solidFill>
            </a:endParaRPr>
          </a:p>
        </p:txBody>
      </p:sp>
      <p:cxnSp>
        <p:nvCxnSpPr>
          <p:cNvPr id="35" name="直線矢印コネクタ 34">
            <a:extLst>
              <a:ext uri="{FF2B5EF4-FFF2-40B4-BE49-F238E27FC236}">
                <a16:creationId xmlns:a16="http://schemas.microsoft.com/office/drawing/2014/main" id="{4D3D8E59-A2B8-4C2F-8EB1-CE673AF3EB5C}"/>
              </a:ext>
            </a:extLst>
          </p:cNvPr>
          <p:cNvCxnSpPr>
            <a:cxnSpLocks/>
          </p:cNvCxnSpPr>
          <p:nvPr/>
        </p:nvCxnSpPr>
        <p:spPr>
          <a:xfrm>
            <a:off x="5131148" y="6050184"/>
            <a:ext cx="439912" cy="0"/>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1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a:t>
            </a:r>
            <a:r>
              <a:rPr lang="ja-JP" altLang="en-US" sz="2800" b="1" dirty="0"/>
              <a:t>目次</a:t>
            </a:r>
            <a:endParaRPr kumimoji="1" lang="ja-JP" altLang="en-US" sz="28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8" y="1230664"/>
            <a:ext cx="6588684" cy="5627336"/>
          </a:xfrm>
        </p:spPr>
        <p:txBody>
          <a:bodyPr>
            <a:normAutofit/>
          </a:bodyPr>
          <a:lstStyle/>
          <a:p>
            <a:pPr marL="0" indent="0">
              <a:buNone/>
            </a:pPr>
            <a:r>
              <a:rPr lang="ja-JP" altLang="en-US" sz="2000" b="1" dirty="0">
                <a:solidFill>
                  <a:schemeClr val="tx2"/>
                </a:solidFill>
              </a:rPr>
              <a:t>従来のカメラを用いた三次元計測手法</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コンピューテーショナルフォトグラフィとは？</a:t>
            </a:r>
            <a:endParaRPr lang="en-US" altLang="ja-JP" sz="2000" b="1" dirty="0">
              <a:solidFill>
                <a:schemeClr val="tx2"/>
              </a:solidFill>
            </a:endParaRPr>
          </a:p>
          <a:p>
            <a:pPr marL="0" indent="0">
              <a:buNone/>
            </a:pPr>
            <a:r>
              <a:rPr lang="ja-JP" altLang="en-US" sz="2000" b="1" dirty="0">
                <a:solidFill>
                  <a:schemeClr val="tx2"/>
                </a:solidFill>
              </a:rPr>
              <a:t>　</a:t>
            </a:r>
            <a:r>
              <a:rPr kumimoji="1" lang="ja-JP" altLang="en-US" sz="2000" dirty="0">
                <a:solidFill>
                  <a:schemeClr val="tx2"/>
                </a:solidFill>
              </a:rPr>
              <a:t>概要</a:t>
            </a:r>
            <a:endParaRPr kumimoji="1" lang="en-US" altLang="ja-JP" sz="2000" dirty="0">
              <a:solidFill>
                <a:schemeClr val="tx2"/>
              </a:solidFill>
            </a:endParaRPr>
          </a:p>
          <a:p>
            <a:pPr marL="0" indent="0">
              <a:buNone/>
            </a:pPr>
            <a:r>
              <a:rPr lang="ja-JP" altLang="en-US" sz="2000" dirty="0">
                <a:solidFill>
                  <a:schemeClr val="tx2"/>
                </a:solidFill>
              </a:rPr>
              <a:t>　従来の写真技術との比較</a:t>
            </a:r>
            <a:endParaRPr lang="en-US" altLang="ja-JP" sz="2000" dirty="0">
              <a:solidFill>
                <a:schemeClr val="tx2"/>
              </a:solidFill>
            </a:endParaRPr>
          </a:p>
          <a:p>
            <a:pPr marL="0" indent="0">
              <a:buNone/>
            </a:pPr>
            <a:r>
              <a:rPr lang="ja-JP" altLang="en-US" sz="2000" b="1" dirty="0">
                <a:solidFill>
                  <a:schemeClr val="tx2"/>
                </a:solidFill>
              </a:rPr>
              <a:t>ライトフィールドカメラとは？</a:t>
            </a:r>
            <a:endParaRPr lang="en-US" altLang="ja-JP" sz="2000" b="1" dirty="0">
              <a:solidFill>
                <a:schemeClr val="tx2"/>
              </a:solidFill>
            </a:endParaRPr>
          </a:p>
          <a:p>
            <a:pPr marL="0" indent="0">
              <a:buNone/>
            </a:pPr>
            <a:r>
              <a:rPr lang="ja-JP" altLang="en-US" sz="2000" b="1" dirty="0">
                <a:solidFill>
                  <a:schemeClr val="tx2"/>
                </a:solidFill>
              </a:rPr>
              <a:t>　</a:t>
            </a:r>
            <a:r>
              <a:rPr lang="ja-JP" altLang="en-US" sz="2000" dirty="0">
                <a:solidFill>
                  <a:schemeClr val="tx2"/>
                </a:solidFill>
              </a:rPr>
              <a:t>構造</a:t>
            </a:r>
            <a:endParaRPr lang="en-US" altLang="ja-JP" sz="2000" dirty="0">
              <a:solidFill>
                <a:schemeClr val="tx2"/>
              </a:solidFill>
            </a:endParaRPr>
          </a:p>
          <a:p>
            <a:pPr marL="0" indent="0">
              <a:buNone/>
            </a:pPr>
            <a:r>
              <a:rPr lang="ja-JP" altLang="en-US" sz="2000" dirty="0">
                <a:solidFill>
                  <a:schemeClr val="tx2"/>
                </a:solidFill>
              </a:rPr>
              <a:t>　画像の生成</a:t>
            </a:r>
            <a:endParaRPr lang="en-US" altLang="ja-JP" sz="2000" dirty="0">
              <a:solidFill>
                <a:schemeClr val="tx2"/>
              </a:solidFill>
            </a:endParaRPr>
          </a:p>
          <a:p>
            <a:pPr marL="0" indent="0">
              <a:buNone/>
            </a:pPr>
            <a:r>
              <a:rPr lang="ja-JP" altLang="en-US" sz="2000" dirty="0">
                <a:solidFill>
                  <a:schemeClr val="tx2"/>
                </a:solidFill>
              </a:rPr>
              <a:t>　多視点画像取得の原理</a:t>
            </a:r>
            <a:endParaRPr lang="en-US" altLang="ja-JP" sz="2000" dirty="0">
              <a:solidFill>
                <a:schemeClr val="tx2"/>
              </a:solidFill>
            </a:endParaRPr>
          </a:p>
          <a:p>
            <a:pPr marL="0" indent="0">
              <a:buNone/>
            </a:pPr>
            <a:r>
              <a:rPr lang="ja-JP" altLang="en-US" sz="2000" dirty="0">
                <a:solidFill>
                  <a:schemeClr val="tx2"/>
                </a:solidFill>
              </a:rPr>
              <a:t>　多視点画像の例</a:t>
            </a:r>
            <a:endParaRPr lang="en-US" altLang="ja-JP" sz="2000" dirty="0">
              <a:solidFill>
                <a:schemeClr val="tx2"/>
              </a:solidFill>
            </a:endParaRPr>
          </a:p>
          <a:p>
            <a:pPr marL="0" indent="0">
              <a:buNone/>
            </a:pPr>
            <a:r>
              <a:rPr lang="ja-JP" altLang="en-US" sz="2000" dirty="0">
                <a:solidFill>
                  <a:schemeClr val="tx2"/>
                </a:solidFill>
              </a:rPr>
              <a:t>　リフォーカスの原理</a:t>
            </a:r>
            <a:endParaRPr lang="en-US" altLang="ja-JP" sz="2000" dirty="0">
              <a:solidFill>
                <a:schemeClr val="tx2"/>
              </a:solidFill>
            </a:endParaRPr>
          </a:p>
          <a:p>
            <a:pPr marL="0" indent="0">
              <a:buNone/>
            </a:pPr>
            <a:r>
              <a:rPr lang="ja-JP" altLang="en-US" sz="2000" dirty="0">
                <a:solidFill>
                  <a:schemeClr val="tx2"/>
                </a:solidFill>
              </a:rPr>
              <a:t>　全焦点画像の例</a:t>
            </a:r>
            <a:endParaRPr lang="en-US" altLang="ja-JP" sz="2000" dirty="0">
              <a:solidFill>
                <a:schemeClr val="tx2"/>
              </a:solidFill>
            </a:endParaRPr>
          </a:p>
          <a:p>
            <a:pPr marL="0" indent="0">
              <a:buNone/>
            </a:pPr>
            <a:r>
              <a:rPr lang="ja-JP" altLang="en-US" sz="2000" b="1" dirty="0">
                <a:solidFill>
                  <a:schemeClr val="tx2"/>
                </a:solidFill>
              </a:rPr>
              <a:t>ライトフィールドカメラを用いた三次元計測手法</a:t>
            </a:r>
            <a:endParaRPr lang="en-US" altLang="ja-JP" sz="2000" dirty="0">
              <a:solidFill>
                <a:schemeClr val="tx2"/>
              </a:solidFill>
            </a:endParaRPr>
          </a:p>
          <a:p>
            <a:pPr marL="0" indent="0">
              <a:buNone/>
            </a:pPr>
            <a:r>
              <a:rPr lang="ja-JP" altLang="en-US" sz="2000" b="1" dirty="0">
                <a:solidFill>
                  <a:schemeClr val="tx2"/>
                </a:solidFill>
              </a:rPr>
              <a:t>今後の方針</a:t>
            </a:r>
            <a:endParaRPr lang="en-US" altLang="ja-JP" sz="2000" b="1" dirty="0">
              <a:solidFill>
                <a:schemeClr val="tx2"/>
              </a:solidFill>
            </a:endParaRPr>
          </a:p>
          <a:p>
            <a:pPr marL="0" indent="0">
              <a:buNone/>
            </a:pPr>
            <a:endParaRPr lang="en-US" altLang="ja-JP" sz="1600" b="1" dirty="0">
              <a:solidFill>
                <a:schemeClr val="tx2"/>
              </a:solidFill>
            </a:endParaRPr>
          </a:p>
          <a:p>
            <a:pPr marL="0" indent="0">
              <a:buNone/>
            </a:pP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a:t>
            </a:r>
          </a:p>
          <a:p>
            <a:pPr marL="0" indent="0" algn="r">
              <a:buFont typeface="Wingdings" panose="05000000000000000000" pitchFamily="2" charset="2"/>
              <a:buNone/>
            </a:pPr>
            <a:endParaRPr lang="en-US" altLang="ja-JP" sz="2000" b="1" dirty="0">
              <a:solidFill>
                <a:schemeClr val="tx2"/>
              </a:solidFill>
            </a:endParaRPr>
          </a:p>
          <a:p>
            <a:pPr marL="0" indent="0" algn="r">
              <a:buFont typeface="Wingdings" panose="05000000000000000000" pitchFamily="2" charset="2"/>
              <a:buNone/>
            </a:pPr>
            <a:r>
              <a:rPr lang="en-US" altLang="ja-JP" sz="2000" b="1" dirty="0">
                <a:solidFill>
                  <a:schemeClr val="tx2"/>
                </a:solidFill>
              </a:rPr>
              <a:t>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endParaRPr lang="en-US" altLang="ja-JP" sz="2000" b="1" dirty="0">
              <a:solidFill>
                <a:schemeClr val="tx2"/>
              </a:solidFill>
            </a:endParaRPr>
          </a:p>
          <a:p>
            <a:pPr marL="0" indent="0" algn="r">
              <a:buFont typeface="Wingdings" panose="05000000000000000000" pitchFamily="2" charset="2"/>
              <a:buNone/>
            </a:pPr>
            <a:r>
              <a:rPr lang="en-US" altLang="ja-JP" sz="2000" b="1" dirty="0">
                <a:solidFill>
                  <a:schemeClr val="tx2"/>
                </a:solidFill>
              </a:rPr>
              <a:t>4</a:t>
            </a:r>
          </a:p>
          <a:p>
            <a:pPr marL="0" indent="0" algn="r">
              <a:buFont typeface="Wingdings" panose="05000000000000000000" pitchFamily="2" charset="2"/>
              <a:buNone/>
            </a:pPr>
            <a:r>
              <a:rPr lang="en-US" altLang="ja-JP" sz="2000" b="1" dirty="0">
                <a:solidFill>
                  <a:schemeClr val="tx2"/>
                </a:solidFill>
              </a:rPr>
              <a:t>5</a:t>
            </a:r>
          </a:p>
          <a:p>
            <a:pPr marL="0" indent="0" algn="r">
              <a:buFont typeface="Wingdings" panose="05000000000000000000" pitchFamily="2" charset="2"/>
              <a:buNone/>
            </a:pPr>
            <a:r>
              <a:rPr lang="en-US" altLang="ja-JP" sz="2000" b="1" dirty="0">
                <a:solidFill>
                  <a:schemeClr val="tx2"/>
                </a:solidFill>
              </a:rPr>
              <a:t>6</a:t>
            </a:r>
          </a:p>
          <a:p>
            <a:pPr marL="0" indent="0" algn="r">
              <a:buFont typeface="Wingdings" panose="05000000000000000000" pitchFamily="2" charset="2"/>
              <a:buNone/>
            </a:pPr>
            <a:r>
              <a:rPr lang="en-US" altLang="ja-JP" sz="2000" b="1" dirty="0">
                <a:solidFill>
                  <a:schemeClr val="tx2"/>
                </a:solidFill>
              </a:rPr>
              <a:t>7</a:t>
            </a:r>
          </a:p>
          <a:p>
            <a:pPr marL="0" indent="0" algn="r">
              <a:buFont typeface="Wingdings" panose="05000000000000000000" pitchFamily="2" charset="2"/>
              <a:buNone/>
            </a:pPr>
            <a:r>
              <a:rPr lang="en-US" altLang="ja-JP" sz="2000" b="1" dirty="0">
                <a:solidFill>
                  <a:schemeClr val="tx2"/>
                </a:solidFill>
              </a:rPr>
              <a:t>8</a:t>
            </a:r>
          </a:p>
          <a:p>
            <a:pPr marL="0" indent="0" algn="r">
              <a:buFont typeface="Wingdings" panose="05000000000000000000" pitchFamily="2" charset="2"/>
              <a:buNone/>
            </a:pPr>
            <a:r>
              <a:rPr lang="en-US" altLang="ja-JP" sz="2000" b="1" dirty="0">
                <a:solidFill>
                  <a:schemeClr val="tx2"/>
                </a:solidFill>
              </a:rPr>
              <a:t>9</a:t>
            </a:r>
          </a:p>
          <a:p>
            <a:pPr marL="0" indent="0" algn="r">
              <a:buFont typeface="Wingdings" panose="05000000000000000000" pitchFamily="2" charset="2"/>
              <a:buNone/>
            </a:pPr>
            <a:r>
              <a:rPr lang="en-US" altLang="ja-JP" sz="2000" b="1" dirty="0">
                <a:solidFill>
                  <a:schemeClr val="tx2"/>
                </a:solidFill>
              </a:rPr>
              <a:t>10</a:t>
            </a:r>
          </a:p>
          <a:p>
            <a:pPr marL="0" indent="0" algn="r">
              <a:buFont typeface="Wingdings" panose="05000000000000000000" pitchFamily="2" charset="2"/>
              <a:buNone/>
            </a:pPr>
            <a:r>
              <a:rPr lang="en-US" altLang="ja-JP" sz="2000" b="1" dirty="0">
                <a:solidFill>
                  <a:schemeClr val="tx2"/>
                </a:solidFill>
              </a:rPr>
              <a:t>11</a:t>
            </a:r>
          </a:p>
          <a:p>
            <a:pPr marL="0" indent="0">
              <a:buFont typeface="Wingdings" panose="05000000000000000000" pitchFamily="2" charset="2"/>
              <a:buNone/>
            </a:pP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301152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25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E0002DD6-06ED-43E5-A333-8D42F94CA3DF}"/>
              </a:ext>
            </a:extLst>
          </p:cNvPr>
          <p:cNvCxnSpPr>
            <a:cxnSpLocks/>
          </p:cNvCxnSpPr>
          <p:nvPr/>
        </p:nvCxnSpPr>
        <p:spPr>
          <a:xfrm flipV="1">
            <a:off x="6108210" y="3888593"/>
            <a:ext cx="0" cy="1710597"/>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0E9D83F4-47C7-44FA-A5EA-C776627FE0D5}"/>
              </a:ext>
            </a:extLst>
          </p:cNvPr>
          <p:cNvSpPr txBox="1">
            <a:spLocks/>
          </p:cNvSpPr>
          <p:nvPr/>
        </p:nvSpPr>
        <p:spPr>
          <a:xfrm>
            <a:off x="626545" y="3328690"/>
            <a:ext cx="8474148" cy="18428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dirty="0">
                <a:solidFill>
                  <a:srgbClr val="FF0000"/>
                </a:solidFill>
              </a:rPr>
              <a:t>①物体の発する光線が通過する点の三次元座標</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2"/>
                </a:solidFill>
              </a:rPr>
              <a:t>②光線がその点を通過する方向</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4"/>
                </a:solidFill>
              </a:rPr>
              <a:t>③通過する光線の波長</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6"/>
                </a:solidFill>
              </a:rPr>
              <a:t>④光線が通過する時刻　</a:t>
            </a:r>
            <a:r>
              <a:rPr lang="ja-JP" altLang="en-US" sz="2000" dirty="0"/>
              <a:t>　　　</a:t>
            </a:r>
            <a:r>
              <a:rPr lang="ja-JP" altLang="en-US" sz="2000" dirty="0">
                <a:solidFill>
                  <a:schemeClr val="tx2"/>
                </a:solidFill>
              </a:rPr>
              <a:t>　</a:t>
            </a:r>
            <a:endParaRPr lang="en-US" altLang="ja-JP" sz="2000" dirty="0">
              <a:solidFill>
                <a:schemeClr val="tx2"/>
              </a:solidFill>
            </a:endParaRPr>
          </a:p>
          <a:p>
            <a:pPr marL="0" indent="0">
              <a:buFont typeface="Arial" panose="020B0604020202020204" pitchFamily="34" charset="0"/>
              <a:buNone/>
            </a:pPr>
            <a:endParaRPr lang="en-US" altLang="ja-JP" sz="2000" dirty="0"/>
          </a:p>
        </p:txBody>
      </p:sp>
      <p:cxnSp>
        <p:nvCxnSpPr>
          <p:cNvPr id="19" name="直線コネクタ 18">
            <a:extLst>
              <a:ext uri="{FF2B5EF4-FFF2-40B4-BE49-F238E27FC236}">
                <a16:creationId xmlns:a16="http://schemas.microsoft.com/office/drawing/2014/main" id="{7FEAD7EE-A5D7-4223-925A-1862DA6A39C9}"/>
              </a:ext>
            </a:extLst>
          </p:cNvPr>
          <p:cNvCxnSpPr/>
          <p:nvPr/>
        </p:nvCxnSpPr>
        <p:spPr>
          <a:xfrm flipV="1">
            <a:off x="5137390" y="4411829"/>
            <a:ext cx="1952523" cy="476350"/>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7BD4840-4207-4B5C-BFF6-7701398A2C94}"/>
              </a:ext>
            </a:extLst>
          </p:cNvPr>
          <p:cNvCxnSpPr/>
          <p:nvPr/>
        </p:nvCxnSpPr>
        <p:spPr>
          <a:xfrm>
            <a:off x="5914957" y="3897764"/>
            <a:ext cx="382140" cy="1590192"/>
          </a:xfrm>
          <a:prstGeom prst="line">
            <a:avLst/>
          </a:prstGeom>
          <a:ln w="28575">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8B304A31-33DC-429E-9C50-C19FB43EC115}"/>
              </a:ext>
            </a:extLst>
          </p:cNvPr>
          <p:cNvCxnSpPr>
            <a:cxnSpLocks/>
            <a:stCxn id="43" idx="1"/>
            <a:endCxn id="52" idx="0"/>
          </p:cNvCxnSpPr>
          <p:nvPr/>
        </p:nvCxnSpPr>
        <p:spPr>
          <a:xfrm flipH="1">
            <a:off x="4454986" y="3510152"/>
            <a:ext cx="3362472" cy="225908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a:extLst>
              <a:ext uri="{FF2B5EF4-FFF2-40B4-BE49-F238E27FC236}">
                <a16:creationId xmlns:a16="http://schemas.microsoft.com/office/drawing/2014/main" id="{E7AC91DB-A8B0-406A-A4EE-4D7269171F63}"/>
              </a:ext>
            </a:extLst>
          </p:cNvPr>
          <p:cNvSpPr txBox="1">
            <a:spLocks/>
          </p:cNvSpPr>
          <p:nvPr/>
        </p:nvSpPr>
        <p:spPr>
          <a:xfrm>
            <a:off x="381000" y="1250407"/>
            <a:ext cx="8369299" cy="24579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プレノプティック関数</a:t>
            </a:r>
            <a:endParaRPr lang="en-US" altLang="ja-JP" sz="2400" b="1" dirty="0">
              <a:solidFill>
                <a:schemeClr val="tx2"/>
              </a:solidFill>
            </a:endParaRPr>
          </a:p>
          <a:p>
            <a:pPr>
              <a:lnSpc>
                <a:spcPct val="100000"/>
              </a:lnSpc>
            </a:pPr>
            <a:r>
              <a:rPr lang="ja-JP" altLang="en-US" sz="2000" dirty="0">
                <a:solidFill>
                  <a:schemeClr val="tx2"/>
                </a:solidFill>
              </a:rPr>
              <a:t>三次元空間全体の光線状況を表す関数</a:t>
            </a:r>
            <a:r>
              <a:rPr lang="ja-JP" altLang="en-US" sz="2000" b="1" dirty="0">
                <a:solidFill>
                  <a:schemeClr val="tx2"/>
                </a:solidFill>
              </a:rPr>
              <a:t>　　</a:t>
            </a:r>
            <a:endParaRPr lang="en-US" altLang="ja-JP" sz="2000" b="1" dirty="0">
              <a:solidFill>
                <a:schemeClr val="tx2"/>
              </a:solidFill>
            </a:endParaRPr>
          </a:p>
          <a:p>
            <a:pPr marL="0" indent="0">
              <a:buFont typeface="Wingdings" panose="05000000000000000000" pitchFamily="2" charset="2"/>
              <a:buNone/>
            </a:pPr>
            <a:r>
              <a:rPr lang="ja-JP" altLang="en-US" sz="2000" b="1" dirty="0">
                <a:solidFill>
                  <a:schemeClr val="tx2"/>
                </a:solidFill>
              </a:rPr>
              <a:t>　</a:t>
            </a:r>
            <a:endParaRPr lang="en-US" altLang="ja-JP" sz="2000" b="1" dirty="0">
              <a:solidFill>
                <a:schemeClr val="tx2"/>
              </a:solidFill>
            </a:endParaRPr>
          </a:p>
        </p:txBody>
      </p:sp>
      <p:sp>
        <p:nvSpPr>
          <p:cNvPr id="6" name="正方形/長方形 5">
            <a:extLst>
              <a:ext uri="{FF2B5EF4-FFF2-40B4-BE49-F238E27FC236}">
                <a16:creationId xmlns:a16="http://schemas.microsoft.com/office/drawing/2014/main" id="{362C618D-84EB-444E-BD72-21E1D6F61A0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ライトフィールドの記述</a:t>
            </a:r>
            <a:endParaRPr kumimoji="1" lang="ja-JP" altLang="en-US" sz="2400" b="1" dirty="0"/>
          </a:p>
        </p:txBody>
      </p:sp>
      <p:sp>
        <p:nvSpPr>
          <p:cNvPr id="8" name="正方形/長方形 7">
            <a:extLst>
              <a:ext uri="{FF2B5EF4-FFF2-40B4-BE49-F238E27FC236}">
                <a16:creationId xmlns:a16="http://schemas.microsoft.com/office/drawing/2014/main" id="{D8255A13-521C-42C2-A95C-F5DA547595A2}"/>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B9D73F9-5047-4E1F-83EA-1526B6ACA188}"/>
              </a:ext>
            </a:extLst>
          </p:cNvPr>
          <p:cNvGrpSpPr/>
          <p:nvPr/>
        </p:nvGrpSpPr>
        <p:grpSpPr>
          <a:xfrm>
            <a:off x="924337" y="2150631"/>
            <a:ext cx="6624084" cy="941070"/>
            <a:chOff x="1169581" y="1684635"/>
            <a:chExt cx="6624084" cy="941070"/>
          </a:xfrm>
        </p:grpSpPr>
        <p:sp>
          <p:nvSpPr>
            <p:cNvPr id="4" name="コンテンツ プレースホルダー 2">
              <a:extLst>
                <a:ext uri="{FF2B5EF4-FFF2-40B4-BE49-F238E27FC236}">
                  <a16:creationId xmlns:a16="http://schemas.microsoft.com/office/drawing/2014/main" id="{B2B323B2-BB08-4C2B-A793-F9992E0C1675}"/>
                </a:ext>
              </a:extLst>
            </p:cNvPr>
            <p:cNvSpPr txBox="1">
              <a:spLocks/>
            </p:cNvSpPr>
            <p:nvPr/>
          </p:nvSpPr>
          <p:spPr>
            <a:xfrm>
              <a:off x="1169581" y="2048372"/>
              <a:ext cx="6624084"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2800" b="1" i="1" spc="300" dirty="0">
                  <a:latin typeface="Times New Roman" panose="02020603050405020304" pitchFamily="18" charset="0"/>
                  <a:cs typeface="Times New Roman" panose="02020603050405020304" pitchFamily="18" charset="0"/>
                </a:rPr>
                <a:t>I = P( X, Y, Z, θ, Φ, λ,</a:t>
              </a:r>
              <a:r>
                <a:rPr lang="ja-JP" altLang="en-US" sz="2800" b="1" i="1" spc="300" dirty="0">
                  <a:latin typeface="Times New Roman" panose="02020603050405020304" pitchFamily="18" charset="0"/>
                  <a:cs typeface="Times New Roman" panose="02020603050405020304" pitchFamily="18" charset="0"/>
                </a:rPr>
                <a:t> </a:t>
              </a:r>
              <a:r>
                <a:rPr lang="en-US" altLang="ja-JP" sz="2800" b="1" i="1" spc="300" dirty="0">
                  <a:latin typeface="Times New Roman" panose="02020603050405020304" pitchFamily="18" charset="0"/>
                  <a:cs typeface="Times New Roman" panose="02020603050405020304" pitchFamily="18" charset="0"/>
                </a:rPr>
                <a:t>t )</a:t>
              </a:r>
              <a:endParaRPr lang="ja-JP" altLang="en-US" sz="2800" b="1" i="1" spc="3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tLang="ja-JP" sz="2800" dirty="0"/>
            </a:p>
          </p:txBody>
        </p:sp>
        <p:sp>
          <p:nvSpPr>
            <p:cNvPr id="25" name="テキスト ボックス 24">
              <a:extLst>
                <a:ext uri="{FF2B5EF4-FFF2-40B4-BE49-F238E27FC236}">
                  <a16:creationId xmlns:a16="http://schemas.microsoft.com/office/drawing/2014/main" id="{A3E08772-8C92-40AC-B5BB-92602C430C14}"/>
                </a:ext>
              </a:extLst>
            </p:cNvPr>
            <p:cNvSpPr txBox="1"/>
            <p:nvPr/>
          </p:nvSpPr>
          <p:spPr>
            <a:xfrm>
              <a:off x="3693872" y="1684635"/>
              <a:ext cx="671291" cy="369332"/>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4" name="正方形/長方形 23">
              <a:extLst>
                <a:ext uri="{FF2B5EF4-FFF2-40B4-BE49-F238E27FC236}">
                  <a16:creationId xmlns:a16="http://schemas.microsoft.com/office/drawing/2014/main" id="{C356F0D6-5129-4354-916E-E623C78CD7C4}"/>
                </a:ext>
              </a:extLst>
            </p:cNvPr>
            <p:cNvSpPr/>
            <p:nvPr/>
          </p:nvSpPr>
          <p:spPr>
            <a:xfrm>
              <a:off x="6323577" y="2048372"/>
              <a:ext cx="332513" cy="4766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E069F8B-ADFB-441D-9E7B-68003F533C48}"/>
                </a:ext>
              </a:extLst>
            </p:cNvPr>
            <p:cNvSpPr/>
            <p:nvPr/>
          </p:nvSpPr>
          <p:spPr>
            <a:xfrm>
              <a:off x="5868262" y="2048372"/>
              <a:ext cx="332513" cy="47666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3896D85-DF5D-4C80-9EC3-58E7C11B3308}"/>
                </a:ext>
              </a:extLst>
            </p:cNvPr>
            <p:cNvSpPr/>
            <p:nvPr/>
          </p:nvSpPr>
          <p:spPr>
            <a:xfrm>
              <a:off x="4863619" y="2048372"/>
              <a:ext cx="874949" cy="4766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A110F7E-3A00-477C-8BA4-E8B851B116F6}"/>
                </a:ext>
              </a:extLst>
            </p:cNvPr>
            <p:cNvSpPr/>
            <p:nvPr/>
          </p:nvSpPr>
          <p:spPr>
            <a:xfrm>
              <a:off x="3333750" y="2048372"/>
              <a:ext cx="1400175" cy="476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65FC411-7636-4032-A2D8-4A4986FB68EF}"/>
                </a:ext>
              </a:extLst>
            </p:cNvPr>
            <p:cNvSpPr txBox="1"/>
            <p:nvPr/>
          </p:nvSpPr>
          <p:spPr>
            <a:xfrm>
              <a:off x="4974280" y="1684635"/>
              <a:ext cx="671291" cy="369332"/>
            </a:xfrm>
            <a:prstGeom prst="rect">
              <a:avLst/>
            </a:prstGeom>
            <a:noFill/>
          </p:spPr>
          <p:txBody>
            <a:bodyPr wrap="square" rtlCol="0">
              <a:spAutoFit/>
            </a:bodyPr>
            <a:lstStyle/>
            <a:p>
              <a:pPr algn="ctr"/>
              <a:r>
                <a:rPr lang="ja-JP" altLang="en-US" b="1" dirty="0">
                  <a:solidFill>
                    <a:schemeClr val="accent2"/>
                  </a:solidFill>
                </a:rPr>
                <a:t>②</a:t>
              </a:r>
              <a:endParaRPr kumimoji="1" lang="ja-JP" altLang="en-US" b="1" dirty="0">
                <a:solidFill>
                  <a:schemeClr val="accent2"/>
                </a:solidFill>
              </a:endParaRPr>
            </a:p>
          </p:txBody>
        </p:sp>
        <p:sp>
          <p:nvSpPr>
            <p:cNvPr id="27" name="テキスト ボックス 26">
              <a:extLst>
                <a:ext uri="{FF2B5EF4-FFF2-40B4-BE49-F238E27FC236}">
                  <a16:creationId xmlns:a16="http://schemas.microsoft.com/office/drawing/2014/main" id="{E8901698-3D71-44BF-8DDF-E9F3DF0ECE8D}"/>
                </a:ext>
              </a:extLst>
            </p:cNvPr>
            <p:cNvSpPr txBox="1"/>
            <p:nvPr/>
          </p:nvSpPr>
          <p:spPr>
            <a:xfrm>
              <a:off x="5697287" y="1684635"/>
              <a:ext cx="671291" cy="369332"/>
            </a:xfrm>
            <a:prstGeom prst="rect">
              <a:avLst/>
            </a:prstGeom>
            <a:noFill/>
          </p:spPr>
          <p:txBody>
            <a:bodyPr wrap="square" rtlCol="0">
              <a:spAutoFit/>
            </a:bodyPr>
            <a:lstStyle/>
            <a:p>
              <a:pPr algn="ctr"/>
              <a:r>
                <a:rPr lang="ja-JP" altLang="en-US" b="1" dirty="0">
                  <a:solidFill>
                    <a:schemeClr val="accent4"/>
                  </a:solidFill>
                </a:rPr>
                <a:t>③</a:t>
              </a:r>
              <a:endParaRPr kumimoji="1" lang="ja-JP" altLang="en-US" b="1" dirty="0">
                <a:solidFill>
                  <a:schemeClr val="accent4"/>
                </a:solidFill>
              </a:endParaRPr>
            </a:p>
          </p:txBody>
        </p:sp>
        <p:sp>
          <p:nvSpPr>
            <p:cNvPr id="28" name="テキスト ボックス 27">
              <a:extLst>
                <a:ext uri="{FF2B5EF4-FFF2-40B4-BE49-F238E27FC236}">
                  <a16:creationId xmlns:a16="http://schemas.microsoft.com/office/drawing/2014/main" id="{596E0BAC-8FB4-402E-857A-662FF118E342}"/>
                </a:ext>
              </a:extLst>
            </p:cNvPr>
            <p:cNvSpPr txBox="1"/>
            <p:nvPr/>
          </p:nvSpPr>
          <p:spPr>
            <a:xfrm>
              <a:off x="6154187" y="1684635"/>
              <a:ext cx="671291" cy="369332"/>
            </a:xfrm>
            <a:prstGeom prst="rect">
              <a:avLst/>
            </a:prstGeom>
            <a:noFill/>
          </p:spPr>
          <p:txBody>
            <a:bodyPr wrap="square" rtlCol="0">
              <a:spAutoFit/>
            </a:bodyPr>
            <a:lstStyle/>
            <a:p>
              <a:pPr algn="ctr"/>
              <a:r>
                <a:rPr lang="ja-JP" altLang="en-US" b="1" dirty="0">
                  <a:solidFill>
                    <a:schemeClr val="accent6"/>
                  </a:solidFill>
                </a:rPr>
                <a:t>④</a:t>
              </a:r>
              <a:endParaRPr kumimoji="1" lang="ja-JP" altLang="en-US" b="1" dirty="0">
                <a:solidFill>
                  <a:schemeClr val="accent6"/>
                </a:solidFill>
              </a:endParaRPr>
            </a:p>
          </p:txBody>
        </p:sp>
      </p:grpSp>
      <p:sp>
        <p:nvSpPr>
          <p:cNvPr id="35" name="正方形/長方形 34">
            <a:extLst>
              <a:ext uri="{FF2B5EF4-FFF2-40B4-BE49-F238E27FC236}">
                <a16:creationId xmlns:a16="http://schemas.microsoft.com/office/drawing/2014/main" id="{AF77D6D5-F4E0-411B-A03C-10323B642A1B}"/>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a:t>
            </a:r>
            <a:endParaRPr kumimoji="1" lang="ja-JP" altLang="en-US" sz="2800" b="1" dirty="0">
              <a:solidFill>
                <a:schemeClr val="bg1"/>
              </a:solidFill>
            </a:endParaRPr>
          </a:p>
        </p:txBody>
      </p:sp>
      <p:sp>
        <p:nvSpPr>
          <p:cNvPr id="36" name="正方形/長方形 35">
            <a:extLst>
              <a:ext uri="{FF2B5EF4-FFF2-40B4-BE49-F238E27FC236}">
                <a16:creationId xmlns:a16="http://schemas.microsoft.com/office/drawing/2014/main" id="{A08F3D4E-8DDF-4234-B3B3-75976519E5EE}"/>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564592F2-7498-4994-8E39-2DF6A449E8C5}"/>
              </a:ext>
            </a:extLst>
          </p:cNvPr>
          <p:cNvGrpSpPr/>
          <p:nvPr/>
        </p:nvGrpSpPr>
        <p:grpSpPr>
          <a:xfrm>
            <a:off x="7231195" y="3245871"/>
            <a:ext cx="1166811" cy="2268506"/>
            <a:chOff x="1896269" y="2605304"/>
            <a:chExt cx="1166811" cy="2268506"/>
          </a:xfrm>
        </p:grpSpPr>
        <p:sp>
          <p:nvSpPr>
            <p:cNvPr id="30" name="楕円 29">
              <a:extLst>
                <a:ext uri="{FF2B5EF4-FFF2-40B4-BE49-F238E27FC236}">
                  <a16:creationId xmlns:a16="http://schemas.microsoft.com/office/drawing/2014/main" id="{6B60D5B9-6D72-453D-90A9-FE17E1FB140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柱 37">
              <a:extLst>
                <a:ext uri="{FF2B5EF4-FFF2-40B4-BE49-F238E27FC236}">
                  <a16:creationId xmlns:a16="http://schemas.microsoft.com/office/drawing/2014/main" id="{58F0E626-1C12-47D9-978D-B941433CA3D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FB0F835-8F8C-46CB-AD36-4C2876C64543}"/>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B6E8D80D-4487-4551-B6A7-B97C5D75EFE5}"/>
                </a:ext>
              </a:extLst>
            </p:cNvPr>
            <p:cNvGrpSpPr/>
            <p:nvPr/>
          </p:nvGrpSpPr>
          <p:grpSpPr>
            <a:xfrm>
              <a:off x="2348223" y="2605304"/>
              <a:ext cx="268617" cy="1060233"/>
              <a:chOff x="2348223" y="2605304"/>
              <a:chExt cx="268617" cy="1060233"/>
            </a:xfrm>
          </p:grpSpPr>
          <p:sp>
            <p:nvSpPr>
              <p:cNvPr id="41" name="円柱 40">
                <a:extLst>
                  <a:ext uri="{FF2B5EF4-FFF2-40B4-BE49-F238E27FC236}">
                    <a16:creationId xmlns:a16="http://schemas.microsoft.com/office/drawing/2014/main" id="{18FC2534-BEF4-471D-A045-5CB31D93D2BA}"/>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8DC98712-A425-4169-B409-43FE35F79644}"/>
                  </a:ext>
                </a:extLst>
              </p:cNvPr>
              <p:cNvCxnSpPr>
                <a:endCxn id="41"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雲 42">
                <a:extLst>
                  <a:ext uri="{FF2B5EF4-FFF2-40B4-BE49-F238E27FC236}">
                    <a16:creationId xmlns:a16="http://schemas.microsoft.com/office/drawing/2014/main" id="{3A81ED23-4139-4F25-BEE7-83B2181253B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a:extLst>
                  <a:ext uri="{FF2B5EF4-FFF2-40B4-BE49-F238E27FC236}">
                    <a16:creationId xmlns:a16="http://schemas.microsoft.com/office/drawing/2014/main" id="{0E56FADC-99A5-4B32-A8D0-8A31EEBA0781}"/>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a:extLst>
                  <a:ext uri="{FF2B5EF4-FFF2-40B4-BE49-F238E27FC236}">
                    <a16:creationId xmlns:a16="http://schemas.microsoft.com/office/drawing/2014/main" id="{1828FE3A-D819-4070-9D11-4D31CA3F479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8B33BF3A-AEA5-454F-8B9D-E8E0B93206C6}"/>
                  </a:ext>
                </a:extLst>
              </p:cNvPr>
              <p:cNvCxnSpPr>
                <a:stCxn id="44" idx="7"/>
                <a:endCxn id="44"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直線コネクタ 46">
                <a:extLst>
                  <a:ext uri="{FF2B5EF4-FFF2-40B4-BE49-F238E27FC236}">
                    <a16:creationId xmlns:a16="http://schemas.microsoft.com/office/drawing/2014/main" id="{B13B8479-045D-4886-994E-79A5EA443893}"/>
                  </a:ext>
                </a:extLst>
              </p:cNvPr>
              <p:cNvCxnSpPr>
                <a:cxnSpLocks/>
                <a:stCxn id="45" idx="3"/>
                <a:endCxn id="45"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761E60BA-508A-4622-A91A-3550970AE3AC}"/>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9" name="稲妻 48">
            <a:extLst>
              <a:ext uri="{FF2B5EF4-FFF2-40B4-BE49-F238E27FC236}">
                <a16:creationId xmlns:a16="http://schemas.microsoft.com/office/drawing/2014/main" id="{4A6E45E5-2073-4BC2-ACEA-8FBF7FD18900}"/>
              </a:ext>
            </a:extLst>
          </p:cNvPr>
          <p:cNvSpPr/>
          <p:nvPr/>
        </p:nvSpPr>
        <p:spPr>
          <a:xfrm>
            <a:off x="3564103" y="4888179"/>
            <a:ext cx="657224" cy="711011"/>
          </a:xfrm>
          <a:prstGeom prst="lightningBolt">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a:extLst>
              <a:ext uri="{FF2B5EF4-FFF2-40B4-BE49-F238E27FC236}">
                <a16:creationId xmlns:a16="http://schemas.microsoft.com/office/drawing/2014/main" id="{C5F210BB-037C-46F7-9A65-05BDF5E8ABC8}"/>
              </a:ext>
            </a:extLst>
          </p:cNvPr>
          <p:cNvGrpSpPr/>
          <p:nvPr/>
        </p:nvGrpSpPr>
        <p:grpSpPr>
          <a:xfrm>
            <a:off x="3564103" y="5670379"/>
            <a:ext cx="1573287" cy="932766"/>
            <a:chOff x="666045" y="5398835"/>
            <a:chExt cx="1573287" cy="932766"/>
          </a:xfrm>
        </p:grpSpPr>
        <p:sp>
          <p:nvSpPr>
            <p:cNvPr id="51" name="楕円 50">
              <a:extLst>
                <a:ext uri="{FF2B5EF4-FFF2-40B4-BE49-F238E27FC236}">
                  <a16:creationId xmlns:a16="http://schemas.microsoft.com/office/drawing/2014/main" id="{96155533-A25F-414F-A5F5-19F4831ED1E9}"/>
                </a:ext>
              </a:extLst>
            </p:cNvPr>
            <p:cNvSpPr/>
            <p:nvPr/>
          </p:nvSpPr>
          <p:spPr>
            <a:xfrm rot="17951142">
              <a:off x="1359435" y="5382236"/>
              <a:ext cx="461707" cy="494906"/>
            </a:xfrm>
            <a:prstGeom prst="ellipse">
              <a:avLst/>
            </a:prstGeom>
            <a:solidFill>
              <a:schemeClr val="bg2">
                <a:lumMod val="7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直方体 51">
              <a:extLst>
                <a:ext uri="{FF2B5EF4-FFF2-40B4-BE49-F238E27FC236}">
                  <a16:creationId xmlns:a16="http://schemas.microsoft.com/office/drawing/2014/main" id="{08F93E96-4E1F-47D0-811D-BCEAF527B5D5}"/>
                </a:ext>
              </a:extLst>
            </p:cNvPr>
            <p:cNvSpPr/>
            <p:nvPr/>
          </p:nvSpPr>
          <p:spPr>
            <a:xfrm>
              <a:off x="666045" y="5497688"/>
              <a:ext cx="1573287" cy="833913"/>
            </a:xfrm>
            <a:prstGeom prst="cube">
              <a:avLst/>
            </a:prstGeom>
            <a:solidFill>
              <a:schemeClr val="bg2">
                <a:lumMod val="50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9F9BC33-1C80-4D0E-8838-F87F32E8E635}"/>
                </a:ext>
              </a:extLst>
            </p:cNvPr>
            <p:cNvSpPr/>
            <p:nvPr/>
          </p:nvSpPr>
          <p:spPr>
            <a:xfrm>
              <a:off x="767644" y="5858933"/>
              <a:ext cx="711200" cy="372534"/>
            </a:xfrm>
            <a:prstGeom prst="rect">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7C8D85DB-4928-42B1-92FB-617B87181485}"/>
                </a:ext>
              </a:extLst>
            </p:cNvPr>
            <p:cNvGrpSpPr>
              <a:grpSpLocks noChangeAspect="1"/>
            </p:cNvGrpSpPr>
            <p:nvPr/>
          </p:nvGrpSpPr>
          <p:grpSpPr>
            <a:xfrm>
              <a:off x="1049176" y="5901200"/>
              <a:ext cx="148135" cy="288000"/>
              <a:chOff x="4410869" y="2605304"/>
              <a:chExt cx="1166811" cy="2268506"/>
            </a:xfrm>
          </p:grpSpPr>
          <p:sp>
            <p:nvSpPr>
              <p:cNvPr id="55" name="楕円 54">
                <a:extLst>
                  <a:ext uri="{FF2B5EF4-FFF2-40B4-BE49-F238E27FC236}">
                    <a16:creationId xmlns:a16="http://schemas.microsoft.com/office/drawing/2014/main" id="{A2062D39-EEB8-4F2B-998D-E33DE4962235}"/>
                  </a:ext>
                </a:extLst>
              </p:cNvPr>
              <p:cNvSpPr/>
              <p:nvPr/>
            </p:nvSpPr>
            <p:spPr>
              <a:xfrm>
                <a:off x="46656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柱 55">
                <a:extLst>
                  <a:ext uri="{FF2B5EF4-FFF2-40B4-BE49-F238E27FC236}">
                    <a16:creationId xmlns:a16="http://schemas.microsoft.com/office/drawing/2014/main" id="{66E67093-D7B0-4C3B-8FB5-B1F0BC18C7BE}"/>
                  </a:ext>
                </a:extLst>
              </p:cNvPr>
              <p:cNvSpPr/>
              <p:nvPr/>
            </p:nvSpPr>
            <p:spPr>
              <a:xfrm>
                <a:off x="49411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CCC11978-57ED-423B-A8CC-35C3089558B7}"/>
                  </a:ext>
                </a:extLst>
              </p:cNvPr>
              <p:cNvSpPr/>
              <p:nvPr/>
            </p:nvSpPr>
            <p:spPr>
              <a:xfrm>
                <a:off x="44108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738DF02D-67F8-4A9B-91AC-69583AB4E78A}"/>
                  </a:ext>
                </a:extLst>
              </p:cNvPr>
              <p:cNvGrpSpPr/>
              <p:nvPr/>
            </p:nvGrpSpPr>
            <p:grpSpPr>
              <a:xfrm>
                <a:off x="4862823" y="2605304"/>
                <a:ext cx="268617" cy="1060233"/>
                <a:chOff x="2348223" y="2605304"/>
                <a:chExt cx="268617" cy="1060233"/>
              </a:xfrm>
            </p:grpSpPr>
            <p:sp>
              <p:nvSpPr>
                <p:cNvPr id="59" name="円柱 58">
                  <a:extLst>
                    <a:ext uri="{FF2B5EF4-FFF2-40B4-BE49-F238E27FC236}">
                      <a16:creationId xmlns:a16="http://schemas.microsoft.com/office/drawing/2014/main" id="{265DBAF3-7F8D-40FE-8664-C6ECA2212FA1}"/>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C28DDC41-8705-446D-9E88-0A01B4C36D50}"/>
                    </a:ext>
                  </a:extLst>
                </p:cNvPr>
                <p:cNvCxnSpPr>
                  <a:endCxn id="59"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雲 60">
                  <a:extLst>
                    <a:ext uri="{FF2B5EF4-FFF2-40B4-BE49-F238E27FC236}">
                      <a16:creationId xmlns:a16="http://schemas.microsoft.com/office/drawing/2014/main" id="{2323EF59-2B72-4940-8E0A-68FAADC262D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涙形 61">
                  <a:extLst>
                    <a:ext uri="{FF2B5EF4-FFF2-40B4-BE49-F238E27FC236}">
                      <a16:creationId xmlns:a16="http://schemas.microsoft.com/office/drawing/2014/main" id="{C2AFD77C-6949-476F-BB76-894F5F05E86C}"/>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涙形 62">
                  <a:extLst>
                    <a:ext uri="{FF2B5EF4-FFF2-40B4-BE49-F238E27FC236}">
                      <a16:creationId xmlns:a16="http://schemas.microsoft.com/office/drawing/2014/main" id="{9842F421-F2E6-48FC-89CB-617B7B0EE334}"/>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96D8BBBD-F444-47E0-AB26-8D2E26299E7E}"/>
                    </a:ext>
                  </a:extLst>
                </p:cNvPr>
                <p:cNvCxnSpPr>
                  <a:stCxn id="62" idx="7"/>
                  <a:endCxn id="62"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65" name="直線コネクタ 64">
                  <a:extLst>
                    <a:ext uri="{FF2B5EF4-FFF2-40B4-BE49-F238E27FC236}">
                      <a16:creationId xmlns:a16="http://schemas.microsoft.com/office/drawing/2014/main" id="{98756DEA-1543-4EB1-8690-2B51D9520A0C}"/>
                    </a:ext>
                  </a:extLst>
                </p:cNvPr>
                <p:cNvCxnSpPr>
                  <a:cxnSpLocks/>
                  <a:stCxn id="63" idx="3"/>
                  <a:endCxn id="63"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66" name="楕円 65">
                  <a:extLst>
                    <a:ext uri="{FF2B5EF4-FFF2-40B4-BE49-F238E27FC236}">
                      <a16:creationId xmlns:a16="http://schemas.microsoft.com/office/drawing/2014/main" id="{531CE1C0-948B-449C-9482-26E1329DFC3A}"/>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7" name="楕円 6">
            <a:extLst>
              <a:ext uri="{FF2B5EF4-FFF2-40B4-BE49-F238E27FC236}">
                <a16:creationId xmlns:a16="http://schemas.microsoft.com/office/drawing/2014/main" id="{C736E88A-828D-46B0-BF1A-9DE7A2406463}"/>
              </a:ext>
            </a:extLst>
          </p:cNvPr>
          <p:cNvSpPr/>
          <p:nvPr/>
        </p:nvSpPr>
        <p:spPr>
          <a:xfrm>
            <a:off x="6055042" y="4586524"/>
            <a:ext cx="106336" cy="106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コンテンツ プレースホルダー 2">
            <a:extLst>
              <a:ext uri="{FF2B5EF4-FFF2-40B4-BE49-F238E27FC236}">
                <a16:creationId xmlns:a16="http://schemas.microsoft.com/office/drawing/2014/main" id="{6FAC053B-A2E9-4B4E-B4E6-934B212C6E75}"/>
              </a:ext>
            </a:extLst>
          </p:cNvPr>
          <p:cNvSpPr txBox="1">
            <a:spLocks/>
          </p:cNvSpPr>
          <p:nvPr/>
        </p:nvSpPr>
        <p:spPr>
          <a:xfrm>
            <a:off x="4795964" y="425555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0000"/>
                </a:solidFill>
              </a:rPr>
              <a:t>(</a:t>
            </a:r>
            <a:r>
              <a:rPr lang="en-US" altLang="ja-JP" sz="1800" b="1" i="1" dirty="0">
                <a:solidFill>
                  <a:srgbClr val="FF0000"/>
                </a:solidFill>
                <a:latin typeface="Times New Roman" panose="02020603050405020304" pitchFamily="18" charset="0"/>
                <a:cs typeface="Times New Roman" panose="02020603050405020304" pitchFamily="18" charset="0"/>
              </a:rPr>
              <a:t>X,</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Y,</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Z</a:t>
            </a:r>
            <a:r>
              <a:rPr lang="en-US" altLang="ja-JP" sz="1800" b="1" dirty="0">
                <a:solidFill>
                  <a:srgbClr val="FF0000"/>
                </a:solidFill>
              </a:rPr>
              <a:t>)</a:t>
            </a:r>
          </a:p>
        </p:txBody>
      </p:sp>
      <p:sp>
        <p:nvSpPr>
          <p:cNvPr id="73" name="円弧 72">
            <a:extLst>
              <a:ext uri="{FF2B5EF4-FFF2-40B4-BE49-F238E27FC236}">
                <a16:creationId xmlns:a16="http://schemas.microsoft.com/office/drawing/2014/main" id="{0540E6DD-6153-4DED-9085-EEC175738FD9}"/>
              </a:ext>
            </a:extLst>
          </p:cNvPr>
          <p:cNvSpPr/>
          <p:nvPr/>
        </p:nvSpPr>
        <p:spPr>
          <a:xfrm>
            <a:off x="5851055" y="4360762"/>
            <a:ext cx="514065" cy="514065"/>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円弧 73">
            <a:extLst>
              <a:ext uri="{FF2B5EF4-FFF2-40B4-BE49-F238E27FC236}">
                <a16:creationId xmlns:a16="http://schemas.microsoft.com/office/drawing/2014/main" id="{3A45B8FB-F96C-43D9-AAFF-556853449742}"/>
              </a:ext>
            </a:extLst>
          </p:cNvPr>
          <p:cNvSpPr/>
          <p:nvPr/>
        </p:nvSpPr>
        <p:spPr>
          <a:xfrm>
            <a:off x="6446818" y="4355662"/>
            <a:ext cx="309714" cy="309714"/>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コンテンツ プレースホルダー 2">
            <a:extLst>
              <a:ext uri="{FF2B5EF4-FFF2-40B4-BE49-F238E27FC236}">
                <a16:creationId xmlns:a16="http://schemas.microsoft.com/office/drawing/2014/main" id="{D9937DE9-F098-463A-9074-C020B08CACAE}"/>
              </a:ext>
            </a:extLst>
          </p:cNvPr>
          <p:cNvSpPr txBox="1">
            <a:spLocks/>
          </p:cNvSpPr>
          <p:nvPr/>
        </p:nvSpPr>
        <p:spPr>
          <a:xfrm>
            <a:off x="5671364" y="3988721"/>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θ</a:t>
            </a:r>
          </a:p>
        </p:txBody>
      </p:sp>
      <p:sp>
        <p:nvSpPr>
          <p:cNvPr id="76" name="コンテンツ プレースホルダー 2">
            <a:extLst>
              <a:ext uri="{FF2B5EF4-FFF2-40B4-BE49-F238E27FC236}">
                <a16:creationId xmlns:a16="http://schemas.microsoft.com/office/drawing/2014/main" id="{D9211B61-57BA-4B4D-836C-ED88FDCCDCD7}"/>
              </a:ext>
            </a:extLst>
          </p:cNvPr>
          <p:cNvSpPr txBox="1">
            <a:spLocks/>
          </p:cNvSpPr>
          <p:nvPr/>
        </p:nvSpPr>
        <p:spPr>
          <a:xfrm>
            <a:off x="6215873" y="4505490"/>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Φ</a:t>
            </a:r>
          </a:p>
        </p:txBody>
      </p:sp>
      <p:sp>
        <p:nvSpPr>
          <p:cNvPr id="77" name="コンテンツ プレースホルダー 2">
            <a:extLst>
              <a:ext uri="{FF2B5EF4-FFF2-40B4-BE49-F238E27FC236}">
                <a16:creationId xmlns:a16="http://schemas.microsoft.com/office/drawing/2014/main" id="{0211D603-B390-4B17-BB57-B3FE109A550D}"/>
              </a:ext>
            </a:extLst>
          </p:cNvPr>
          <p:cNvSpPr txBox="1">
            <a:spLocks/>
          </p:cNvSpPr>
          <p:nvPr/>
        </p:nvSpPr>
        <p:spPr>
          <a:xfrm>
            <a:off x="1900443" y="63073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カメラ</a:t>
            </a:r>
            <a:endParaRPr lang="en-US" altLang="ja-JP" sz="1800" b="1" dirty="0">
              <a:solidFill>
                <a:schemeClr val="tx2"/>
              </a:solidFill>
            </a:endParaRPr>
          </a:p>
        </p:txBody>
      </p:sp>
      <p:sp>
        <p:nvSpPr>
          <p:cNvPr id="78" name="コンテンツ プレースホルダー 2">
            <a:extLst>
              <a:ext uri="{FF2B5EF4-FFF2-40B4-BE49-F238E27FC236}">
                <a16:creationId xmlns:a16="http://schemas.microsoft.com/office/drawing/2014/main" id="{2DA7350A-C9BA-4511-9332-E22A14EF2069}"/>
              </a:ext>
            </a:extLst>
          </p:cNvPr>
          <p:cNvSpPr txBox="1">
            <a:spLocks/>
          </p:cNvSpPr>
          <p:nvPr/>
        </p:nvSpPr>
        <p:spPr>
          <a:xfrm>
            <a:off x="6883743" y="574939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物体</a:t>
            </a:r>
            <a:endParaRPr lang="en-US" altLang="ja-JP" sz="1800" b="1" dirty="0">
              <a:solidFill>
                <a:schemeClr val="tx2"/>
              </a:solidFill>
            </a:endParaRPr>
          </a:p>
        </p:txBody>
      </p:sp>
      <p:sp>
        <p:nvSpPr>
          <p:cNvPr id="79" name="コンテンツ プレースホルダー 2">
            <a:extLst>
              <a:ext uri="{FF2B5EF4-FFF2-40B4-BE49-F238E27FC236}">
                <a16:creationId xmlns:a16="http://schemas.microsoft.com/office/drawing/2014/main" id="{D731D990-C985-4D8F-80FC-34C3B28D3582}"/>
              </a:ext>
            </a:extLst>
          </p:cNvPr>
          <p:cNvSpPr txBox="1">
            <a:spLocks/>
          </p:cNvSpPr>
          <p:nvPr/>
        </p:nvSpPr>
        <p:spPr>
          <a:xfrm>
            <a:off x="4549954" y="3998498"/>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0000"/>
                </a:solidFill>
              </a:rPr>
              <a:t>①</a:t>
            </a:r>
            <a:endParaRPr lang="en-US" altLang="ja-JP" sz="1600" b="1" dirty="0">
              <a:solidFill>
                <a:srgbClr val="FF0000"/>
              </a:solidFill>
            </a:endParaRPr>
          </a:p>
        </p:txBody>
      </p:sp>
      <p:sp>
        <p:nvSpPr>
          <p:cNvPr id="80" name="コンテンツ プレースホルダー 2">
            <a:extLst>
              <a:ext uri="{FF2B5EF4-FFF2-40B4-BE49-F238E27FC236}">
                <a16:creationId xmlns:a16="http://schemas.microsoft.com/office/drawing/2014/main" id="{24AF1679-DD33-41F3-98CD-24BCA0ABFB95}"/>
              </a:ext>
            </a:extLst>
          </p:cNvPr>
          <p:cNvSpPr txBox="1">
            <a:spLocks/>
          </p:cNvSpPr>
          <p:nvPr/>
        </p:nvSpPr>
        <p:spPr>
          <a:xfrm>
            <a:off x="5675640" y="37597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2"/>
                </a:solidFill>
              </a:rPr>
              <a:t>②</a:t>
            </a:r>
            <a:endParaRPr lang="en-US" altLang="ja-JP" sz="1600" b="1" dirty="0">
              <a:solidFill>
                <a:schemeClr val="accent2"/>
              </a:solidFill>
            </a:endParaRPr>
          </a:p>
        </p:txBody>
      </p:sp>
      <p:sp>
        <p:nvSpPr>
          <p:cNvPr id="81" name="コンテンツ プレースホルダー 2">
            <a:extLst>
              <a:ext uri="{FF2B5EF4-FFF2-40B4-BE49-F238E27FC236}">
                <a16:creationId xmlns:a16="http://schemas.microsoft.com/office/drawing/2014/main" id="{A5C3C3F5-F017-4D24-8E67-B97967450A13}"/>
              </a:ext>
            </a:extLst>
          </p:cNvPr>
          <p:cNvSpPr txBox="1">
            <a:spLocks/>
          </p:cNvSpPr>
          <p:nvPr/>
        </p:nvSpPr>
        <p:spPr>
          <a:xfrm>
            <a:off x="4404282" y="539076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4"/>
                </a:solidFill>
              </a:rPr>
              <a:t>③</a:t>
            </a:r>
            <a:endParaRPr lang="en-US" altLang="ja-JP" sz="1600" b="1" dirty="0">
              <a:solidFill>
                <a:schemeClr val="accent4"/>
              </a:solidFill>
            </a:endParaRPr>
          </a:p>
        </p:txBody>
      </p:sp>
      <p:sp>
        <p:nvSpPr>
          <p:cNvPr id="82" name="コンテンツ プレースホルダー 2">
            <a:extLst>
              <a:ext uri="{FF2B5EF4-FFF2-40B4-BE49-F238E27FC236}">
                <a16:creationId xmlns:a16="http://schemas.microsoft.com/office/drawing/2014/main" id="{CBAB6157-2A14-4EBF-B6C4-06FC593AB1F0}"/>
              </a:ext>
            </a:extLst>
          </p:cNvPr>
          <p:cNvSpPr txBox="1">
            <a:spLocks/>
          </p:cNvSpPr>
          <p:nvPr/>
        </p:nvSpPr>
        <p:spPr>
          <a:xfrm>
            <a:off x="2179132" y="517786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92D050"/>
                </a:solidFill>
              </a:rPr>
              <a:t>④</a:t>
            </a:r>
            <a:endParaRPr lang="en-US" altLang="ja-JP" sz="1600" b="1" dirty="0">
              <a:solidFill>
                <a:srgbClr val="92D050"/>
              </a:solidFill>
            </a:endParaRPr>
          </a:p>
        </p:txBody>
      </p:sp>
      <p:sp>
        <p:nvSpPr>
          <p:cNvPr id="83" name="コンテンツ プレースホルダー 2">
            <a:extLst>
              <a:ext uri="{FF2B5EF4-FFF2-40B4-BE49-F238E27FC236}">
                <a16:creationId xmlns:a16="http://schemas.microsoft.com/office/drawing/2014/main" id="{8097B47F-F887-41E6-9521-5081F2388B4B}"/>
              </a:ext>
            </a:extLst>
          </p:cNvPr>
          <p:cNvSpPr txBox="1">
            <a:spLocks/>
          </p:cNvSpPr>
          <p:nvPr/>
        </p:nvSpPr>
        <p:spPr>
          <a:xfrm>
            <a:off x="5012648" y="532779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4"/>
                </a:solidFill>
                <a:latin typeface="Times New Roman" panose="02020603050405020304" pitchFamily="18" charset="0"/>
                <a:cs typeface="Times New Roman" panose="02020603050405020304" pitchFamily="18" charset="0"/>
              </a:rPr>
              <a:t>λ</a:t>
            </a:r>
          </a:p>
        </p:txBody>
      </p:sp>
      <p:sp>
        <p:nvSpPr>
          <p:cNvPr id="84" name="コンテンツ プレースホルダー 2">
            <a:extLst>
              <a:ext uri="{FF2B5EF4-FFF2-40B4-BE49-F238E27FC236}">
                <a16:creationId xmlns:a16="http://schemas.microsoft.com/office/drawing/2014/main" id="{CFD1556D-326D-4A49-96CA-9D24CFE5FF2E}"/>
              </a:ext>
            </a:extLst>
          </p:cNvPr>
          <p:cNvSpPr txBox="1">
            <a:spLocks/>
          </p:cNvSpPr>
          <p:nvPr/>
        </p:nvSpPr>
        <p:spPr>
          <a:xfrm>
            <a:off x="2758721" y="5100733"/>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rgbClr val="92D05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968499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3E532A-F2C0-4FA3-9597-047F304167A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従来のカメラとの比較</a:t>
            </a:r>
            <a:endParaRPr kumimoji="1" lang="ja-JP" altLang="en-US" sz="2400" b="1" dirty="0"/>
          </a:p>
        </p:txBody>
      </p:sp>
      <p:sp>
        <p:nvSpPr>
          <p:cNvPr id="3" name="正方形/長方形 2">
            <a:extLst>
              <a:ext uri="{FF2B5EF4-FFF2-40B4-BE49-F238E27FC236}">
                <a16:creationId xmlns:a16="http://schemas.microsoft.com/office/drawing/2014/main" id="{74C8A6A8-31DC-4178-81EC-9E76EC604C2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8BB92A4-E2BC-4BCE-9801-5708113E080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a:t>
            </a:r>
            <a:endParaRPr kumimoji="1" lang="ja-JP" altLang="en-US" sz="2800" b="1" dirty="0">
              <a:solidFill>
                <a:schemeClr val="bg1"/>
              </a:solidFill>
            </a:endParaRPr>
          </a:p>
        </p:txBody>
      </p:sp>
      <p:sp>
        <p:nvSpPr>
          <p:cNvPr id="5" name="正方形/長方形 4">
            <a:extLst>
              <a:ext uri="{FF2B5EF4-FFF2-40B4-BE49-F238E27FC236}">
                <a16:creationId xmlns:a16="http://schemas.microsoft.com/office/drawing/2014/main" id="{CAE5AA3E-7DB4-4978-9787-6FD8234D83A6}"/>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59B7ABFB-3932-4C21-8836-CD7C279F7795}"/>
              </a:ext>
            </a:extLst>
          </p:cNvPr>
          <p:cNvSpPr txBox="1">
            <a:spLocks/>
          </p:cNvSpPr>
          <p:nvPr/>
        </p:nvSpPr>
        <p:spPr>
          <a:xfrm>
            <a:off x="381000" y="1250407"/>
            <a:ext cx="8369299" cy="426825"/>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デジタルカメラ、距離画像カメラとの比較</a:t>
            </a:r>
            <a:r>
              <a:rPr lang="ja-JP" altLang="en-US" sz="2000" b="1" dirty="0">
                <a:solidFill>
                  <a:schemeClr val="tx2"/>
                </a:solidFill>
              </a:rPr>
              <a:t>　　</a:t>
            </a:r>
            <a:endParaRPr lang="en-US" altLang="ja-JP" sz="2000" b="1" dirty="0">
              <a:solidFill>
                <a:schemeClr val="tx2"/>
              </a:solidFill>
            </a:endParaRPr>
          </a:p>
        </p:txBody>
      </p:sp>
      <p:graphicFrame>
        <p:nvGraphicFramePr>
          <p:cNvPr id="7" name="表 6">
            <a:extLst>
              <a:ext uri="{FF2B5EF4-FFF2-40B4-BE49-F238E27FC236}">
                <a16:creationId xmlns:a16="http://schemas.microsoft.com/office/drawing/2014/main" id="{13865C81-95D7-461E-A3CE-5C4BBF8B7D6D}"/>
              </a:ext>
            </a:extLst>
          </p:cNvPr>
          <p:cNvGraphicFramePr>
            <a:graphicFrameLocks noGrp="1"/>
          </p:cNvGraphicFramePr>
          <p:nvPr>
            <p:extLst>
              <p:ext uri="{D42A27DB-BD31-4B8C-83A1-F6EECF244321}">
                <p14:modId xmlns:p14="http://schemas.microsoft.com/office/powerpoint/2010/main" val="3596138559"/>
              </p:ext>
            </p:extLst>
          </p:nvPr>
        </p:nvGraphicFramePr>
        <p:xfrm>
          <a:off x="381000" y="1883499"/>
          <a:ext cx="8356600" cy="4221887"/>
        </p:xfrm>
        <a:graphic>
          <a:graphicData uri="http://schemas.openxmlformats.org/drawingml/2006/table">
            <a:tbl>
              <a:tblPr firstRow="1" bandRow="1">
                <a:tableStyleId>{5C22544A-7EE6-4342-B048-85BDC9FD1C3A}</a:tableStyleId>
              </a:tblPr>
              <a:tblGrid>
                <a:gridCol w="1885042">
                  <a:extLst>
                    <a:ext uri="{9D8B030D-6E8A-4147-A177-3AD203B41FA5}">
                      <a16:colId xmlns:a16="http://schemas.microsoft.com/office/drawing/2014/main" val="1684437754"/>
                    </a:ext>
                  </a:extLst>
                </a:gridCol>
                <a:gridCol w="2293258">
                  <a:extLst>
                    <a:ext uri="{9D8B030D-6E8A-4147-A177-3AD203B41FA5}">
                      <a16:colId xmlns:a16="http://schemas.microsoft.com/office/drawing/2014/main" val="3682664022"/>
                    </a:ext>
                  </a:extLst>
                </a:gridCol>
                <a:gridCol w="2089150">
                  <a:extLst>
                    <a:ext uri="{9D8B030D-6E8A-4147-A177-3AD203B41FA5}">
                      <a16:colId xmlns:a16="http://schemas.microsoft.com/office/drawing/2014/main" val="2132766058"/>
                    </a:ext>
                  </a:extLst>
                </a:gridCol>
                <a:gridCol w="2089150">
                  <a:extLst>
                    <a:ext uri="{9D8B030D-6E8A-4147-A177-3AD203B41FA5}">
                      <a16:colId xmlns:a16="http://schemas.microsoft.com/office/drawing/2014/main" val="3954879213"/>
                    </a:ext>
                  </a:extLst>
                </a:gridCol>
              </a:tblGrid>
              <a:tr h="677156">
                <a:tc>
                  <a:txBody>
                    <a:bodyPr/>
                    <a:lstStyle/>
                    <a:p>
                      <a:pPr algn="ctr">
                        <a:lnSpc>
                          <a:spcPct val="150000"/>
                        </a:lnSpc>
                      </a:pPr>
                      <a:r>
                        <a:rPr kumimoji="1" lang="ja-JP" altLang="en-US" sz="2000" dirty="0"/>
                        <a:t>カメラの種類</a:t>
                      </a:r>
                    </a:p>
                  </a:txBody>
                  <a:tcPr/>
                </a:tc>
                <a:tc>
                  <a:txBody>
                    <a:bodyPr/>
                    <a:lstStyle/>
                    <a:p>
                      <a:pPr algn="ctr"/>
                      <a:r>
                        <a:rPr kumimoji="1" lang="ja-JP" altLang="en-US" sz="2000" dirty="0"/>
                        <a:t>ライトフィールドカメラ</a:t>
                      </a:r>
                    </a:p>
                  </a:txBody>
                  <a:tcPr/>
                </a:tc>
                <a:tc>
                  <a:txBody>
                    <a:bodyPr/>
                    <a:lstStyle/>
                    <a:p>
                      <a:pPr algn="ctr">
                        <a:lnSpc>
                          <a:spcPct val="150000"/>
                        </a:lnSpc>
                      </a:pPr>
                      <a:r>
                        <a:rPr kumimoji="1" lang="ja-JP" altLang="en-US" sz="2000" dirty="0"/>
                        <a:t>デジタルカメラ</a:t>
                      </a:r>
                    </a:p>
                  </a:txBody>
                  <a:tcPr/>
                </a:tc>
                <a:tc>
                  <a:txBody>
                    <a:bodyPr/>
                    <a:lstStyle/>
                    <a:p>
                      <a:pPr algn="ctr">
                        <a:lnSpc>
                          <a:spcPct val="150000"/>
                        </a:lnSpc>
                      </a:pPr>
                      <a:r>
                        <a:rPr kumimoji="1" lang="ja-JP" altLang="en-US" sz="2000" dirty="0"/>
                        <a:t>距離画像カメラ</a:t>
                      </a:r>
                    </a:p>
                  </a:txBody>
                  <a:tcPr/>
                </a:tc>
                <a:extLst>
                  <a:ext uri="{0D108BD9-81ED-4DB2-BD59-A6C34878D82A}">
                    <a16:rowId xmlns:a16="http://schemas.microsoft.com/office/drawing/2014/main" val="1751075593"/>
                  </a:ext>
                </a:extLst>
              </a:tr>
              <a:tr h="1356437">
                <a:tc>
                  <a:txBody>
                    <a:bodyPr/>
                    <a:lstStyle/>
                    <a:p>
                      <a:endParaRPr kumimoji="1" lang="en-US" altLang="ja-JP" sz="2000" dirty="0"/>
                    </a:p>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348068117"/>
                  </a:ext>
                </a:extLst>
              </a:tr>
              <a:tr h="683874">
                <a:tc>
                  <a:txBody>
                    <a:bodyPr/>
                    <a:lstStyle/>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752428498"/>
                  </a:ext>
                </a:extLst>
              </a:tr>
              <a:tr h="740268">
                <a:tc>
                  <a:txBody>
                    <a:bodyPr/>
                    <a:lstStyle/>
                    <a:p>
                      <a:pPr algn="ctr"/>
                      <a:endParaRPr kumimoji="1" lang="en-US" altLang="ja-JP" sz="2000" dirty="0"/>
                    </a:p>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053253451"/>
                  </a:ext>
                </a:extLst>
              </a:tr>
              <a:tr h="740268">
                <a:tc>
                  <a:txBody>
                    <a:bodyPr/>
                    <a:lstStyle/>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55073101"/>
                  </a:ext>
                </a:extLst>
              </a:tr>
            </a:tbl>
          </a:graphicData>
        </a:graphic>
      </p:graphicFrame>
      <p:sp>
        <p:nvSpPr>
          <p:cNvPr id="8" name="コンテンツ プレースホルダー 2">
            <a:extLst>
              <a:ext uri="{FF2B5EF4-FFF2-40B4-BE49-F238E27FC236}">
                <a16:creationId xmlns:a16="http://schemas.microsoft.com/office/drawing/2014/main" id="{6732551D-86AE-42AF-8370-72C8C86A5A35}"/>
              </a:ext>
            </a:extLst>
          </p:cNvPr>
          <p:cNvSpPr txBox="1">
            <a:spLocks/>
          </p:cNvSpPr>
          <p:nvPr/>
        </p:nvSpPr>
        <p:spPr>
          <a:xfrm>
            <a:off x="393699" y="3090161"/>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画像の例</a:t>
            </a:r>
            <a:endParaRPr lang="en-US" altLang="ja-JP" sz="1800" b="1" dirty="0">
              <a:solidFill>
                <a:schemeClr val="tx2"/>
              </a:solidFill>
            </a:endParaRPr>
          </a:p>
        </p:txBody>
      </p:sp>
      <p:sp>
        <p:nvSpPr>
          <p:cNvPr id="9" name="コンテンツ プレースホルダー 2">
            <a:extLst>
              <a:ext uri="{FF2B5EF4-FFF2-40B4-BE49-F238E27FC236}">
                <a16:creationId xmlns:a16="http://schemas.microsoft.com/office/drawing/2014/main" id="{6CBE82BA-597A-40A6-9E24-E2CD218C2823}"/>
              </a:ext>
            </a:extLst>
          </p:cNvPr>
          <p:cNvSpPr txBox="1">
            <a:spLocks/>
          </p:cNvSpPr>
          <p:nvPr/>
        </p:nvSpPr>
        <p:spPr>
          <a:xfrm>
            <a:off x="393699" y="4118545"/>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色情報</a:t>
            </a:r>
            <a:endParaRPr lang="en-US" altLang="ja-JP" sz="1800" b="1" dirty="0">
              <a:solidFill>
                <a:schemeClr val="tx2"/>
              </a:solidFill>
            </a:endParaRPr>
          </a:p>
        </p:txBody>
      </p:sp>
      <p:sp>
        <p:nvSpPr>
          <p:cNvPr id="10" name="コンテンツ プレースホルダー 2">
            <a:extLst>
              <a:ext uri="{FF2B5EF4-FFF2-40B4-BE49-F238E27FC236}">
                <a16:creationId xmlns:a16="http://schemas.microsoft.com/office/drawing/2014/main" id="{8519EF97-34AE-41DF-94DD-79546850975D}"/>
              </a:ext>
            </a:extLst>
          </p:cNvPr>
          <p:cNvSpPr txBox="1">
            <a:spLocks/>
          </p:cNvSpPr>
          <p:nvPr/>
        </p:nvSpPr>
        <p:spPr>
          <a:xfrm>
            <a:off x="393699" y="4844207"/>
            <a:ext cx="1871131" cy="4923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距離情報</a:t>
            </a:r>
            <a:endParaRPr lang="en-US" altLang="ja-JP" sz="2000" b="1" dirty="0">
              <a:solidFill>
                <a:schemeClr val="tx2"/>
              </a:solidFill>
            </a:endParaRPr>
          </a:p>
        </p:txBody>
      </p:sp>
      <p:sp>
        <p:nvSpPr>
          <p:cNvPr id="11" name="コンテンツ プレースホルダー 2">
            <a:extLst>
              <a:ext uri="{FF2B5EF4-FFF2-40B4-BE49-F238E27FC236}">
                <a16:creationId xmlns:a16="http://schemas.microsoft.com/office/drawing/2014/main" id="{DC0B4055-775D-4518-9B51-5386D17E869A}"/>
              </a:ext>
            </a:extLst>
          </p:cNvPr>
          <p:cNvSpPr txBox="1">
            <a:spLocks/>
          </p:cNvSpPr>
          <p:nvPr/>
        </p:nvSpPr>
        <p:spPr>
          <a:xfrm>
            <a:off x="245472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19" name="コンテンツ プレースホルダー 2">
            <a:extLst>
              <a:ext uri="{FF2B5EF4-FFF2-40B4-BE49-F238E27FC236}">
                <a16:creationId xmlns:a16="http://schemas.microsoft.com/office/drawing/2014/main" id="{300FE0E8-E5AD-4BA9-BFBF-2C9E285B0635}"/>
              </a:ext>
            </a:extLst>
          </p:cNvPr>
          <p:cNvSpPr txBox="1">
            <a:spLocks/>
          </p:cNvSpPr>
          <p:nvPr/>
        </p:nvSpPr>
        <p:spPr>
          <a:xfrm>
            <a:off x="245472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2" name="コンテンツ プレースホルダー 2">
            <a:extLst>
              <a:ext uri="{FF2B5EF4-FFF2-40B4-BE49-F238E27FC236}">
                <a16:creationId xmlns:a16="http://schemas.microsoft.com/office/drawing/2014/main" id="{C7F29D47-737A-4BFE-AA29-EA121E3A30B6}"/>
              </a:ext>
            </a:extLst>
          </p:cNvPr>
          <p:cNvSpPr txBox="1">
            <a:spLocks/>
          </p:cNvSpPr>
          <p:nvPr/>
        </p:nvSpPr>
        <p:spPr>
          <a:xfrm>
            <a:off x="393699" y="5408257"/>
            <a:ext cx="1871131" cy="64526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ワンショットでの複数画像</a:t>
            </a:r>
            <a:endParaRPr lang="en-US" altLang="ja-JP" sz="1800" b="1" dirty="0">
              <a:solidFill>
                <a:schemeClr val="tx2"/>
              </a:solidFill>
            </a:endParaRPr>
          </a:p>
        </p:txBody>
      </p:sp>
      <p:sp>
        <p:nvSpPr>
          <p:cNvPr id="23" name="コンテンツ プレースホルダー 2">
            <a:extLst>
              <a:ext uri="{FF2B5EF4-FFF2-40B4-BE49-F238E27FC236}">
                <a16:creationId xmlns:a16="http://schemas.microsoft.com/office/drawing/2014/main" id="{131050A3-1119-4AAF-9DBF-3CBE54137E4E}"/>
              </a:ext>
            </a:extLst>
          </p:cNvPr>
          <p:cNvSpPr txBox="1">
            <a:spLocks/>
          </p:cNvSpPr>
          <p:nvPr/>
        </p:nvSpPr>
        <p:spPr>
          <a:xfrm>
            <a:off x="2454727" y="5483666"/>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6" name="コンテンツ プレースホルダー 2">
            <a:extLst>
              <a:ext uri="{FF2B5EF4-FFF2-40B4-BE49-F238E27FC236}">
                <a16:creationId xmlns:a16="http://schemas.microsoft.com/office/drawing/2014/main" id="{1044AC9F-B845-4A83-B872-D4B1B7F90984}"/>
              </a:ext>
            </a:extLst>
          </p:cNvPr>
          <p:cNvSpPr txBox="1">
            <a:spLocks/>
          </p:cNvSpPr>
          <p:nvPr/>
        </p:nvSpPr>
        <p:spPr>
          <a:xfrm>
            <a:off x="466059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7" name="コンテンツ プレースホルダー 2">
            <a:extLst>
              <a:ext uri="{FF2B5EF4-FFF2-40B4-BE49-F238E27FC236}">
                <a16:creationId xmlns:a16="http://schemas.microsoft.com/office/drawing/2014/main" id="{9CD60481-68B9-4BC1-8BC3-DEE870DFB9DC}"/>
              </a:ext>
            </a:extLst>
          </p:cNvPr>
          <p:cNvSpPr txBox="1">
            <a:spLocks/>
          </p:cNvSpPr>
          <p:nvPr/>
        </p:nvSpPr>
        <p:spPr>
          <a:xfrm>
            <a:off x="6757154"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28" name="コンテンツ プレースホルダー 2">
            <a:extLst>
              <a:ext uri="{FF2B5EF4-FFF2-40B4-BE49-F238E27FC236}">
                <a16:creationId xmlns:a16="http://schemas.microsoft.com/office/drawing/2014/main" id="{FDB0D980-DDD1-4F4A-8AE4-9F145033EBB2}"/>
              </a:ext>
            </a:extLst>
          </p:cNvPr>
          <p:cNvSpPr txBox="1">
            <a:spLocks/>
          </p:cNvSpPr>
          <p:nvPr/>
        </p:nvSpPr>
        <p:spPr>
          <a:xfrm>
            <a:off x="466059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b="1" dirty="0">
                <a:solidFill>
                  <a:schemeClr val="tx2"/>
                </a:solidFill>
              </a:rPr>
              <a:t>△</a:t>
            </a:r>
            <a:endParaRPr lang="en-US" altLang="ja-JP" sz="3200" b="1" dirty="0">
              <a:solidFill>
                <a:schemeClr val="tx2"/>
              </a:solidFill>
            </a:endParaRPr>
          </a:p>
        </p:txBody>
      </p:sp>
      <p:sp>
        <p:nvSpPr>
          <p:cNvPr id="29" name="コンテンツ プレースホルダー 2">
            <a:extLst>
              <a:ext uri="{FF2B5EF4-FFF2-40B4-BE49-F238E27FC236}">
                <a16:creationId xmlns:a16="http://schemas.microsoft.com/office/drawing/2014/main" id="{1B27223E-3BFA-4DF9-A181-51F0D823598D}"/>
              </a:ext>
            </a:extLst>
          </p:cNvPr>
          <p:cNvSpPr txBox="1">
            <a:spLocks/>
          </p:cNvSpPr>
          <p:nvPr/>
        </p:nvSpPr>
        <p:spPr>
          <a:xfrm>
            <a:off x="6757154" y="4762988"/>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30" name="コンテンツ プレースホルダー 2">
            <a:extLst>
              <a:ext uri="{FF2B5EF4-FFF2-40B4-BE49-F238E27FC236}">
                <a16:creationId xmlns:a16="http://schemas.microsoft.com/office/drawing/2014/main" id="{4678A23C-CD8E-4C31-B0CF-C76102DF9C9F}"/>
              </a:ext>
            </a:extLst>
          </p:cNvPr>
          <p:cNvSpPr txBox="1">
            <a:spLocks/>
          </p:cNvSpPr>
          <p:nvPr/>
        </p:nvSpPr>
        <p:spPr>
          <a:xfrm>
            <a:off x="4660597"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31" name="コンテンツ プレースホルダー 2">
            <a:extLst>
              <a:ext uri="{FF2B5EF4-FFF2-40B4-BE49-F238E27FC236}">
                <a16:creationId xmlns:a16="http://schemas.microsoft.com/office/drawing/2014/main" id="{441EC6C8-BBE5-4E92-AAD1-05A7914D2DB1}"/>
              </a:ext>
            </a:extLst>
          </p:cNvPr>
          <p:cNvSpPr txBox="1">
            <a:spLocks/>
          </p:cNvSpPr>
          <p:nvPr/>
        </p:nvSpPr>
        <p:spPr>
          <a:xfrm>
            <a:off x="6757154"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pic>
        <p:nvPicPr>
          <p:cNvPr id="33" name="図 32" descr="室内, 猫, 並べられている, 眠っている が含まれている画像&#10;&#10;非常に高い精度で生成された説明">
            <a:extLst>
              <a:ext uri="{FF2B5EF4-FFF2-40B4-BE49-F238E27FC236}">
                <a16:creationId xmlns:a16="http://schemas.microsoft.com/office/drawing/2014/main" id="{8FB2ABF7-7173-4082-9977-8B6621327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40" y="2618718"/>
            <a:ext cx="1907303" cy="1271535"/>
          </a:xfrm>
          <a:prstGeom prst="rect">
            <a:avLst/>
          </a:prstGeom>
        </p:spPr>
      </p:pic>
      <p:sp>
        <p:nvSpPr>
          <p:cNvPr id="34" name="正方形/長方形 33">
            <a:extLst>
              <a:ext uri="{FF2B5EF4-FFF2-40B4-BE49-F238E27FC236}">
                <a16:creationId xmlns:a16="http://schemas.microsoft.com/office/drawing/2014/main" id="{9F9C1534-BD5C-4F73-939B-A2AD9621D47D}"/>
              </a:ext>
            </a:extLst>
          </p:cNvPr>
          <p:cNvSpPr/>
          <p:nvPr/>
        </p:nvSpPr>
        <p:spPr>
          <a:xfrm>
            <a:off x="4559300" y="6609077"/>
            <a:ext cx="4572000" cy="246221"/>
          </a:xfrm>
          <a:prstGeom prst="rect">
            <a:avLst/>
          </a:prstGeom>
        </p:spPr>
        <p:txBody>
          <a:bodyPr>
            <a:spAutoFit/>
          </a:bodyPr>
          <a:lstStyle/>
          <a:p>
            <a:pPr algn="r"/>
            <a:r>
              <a:rPr lang="en-US" altLang="ja-JP" sz="1000" dirty="0">
                <a:solidFill>
                  <a:schemeClr val="tx1">
                    <a:lumMod val="50000"/>
                    <a:lumOff val="50000"/>
                  </a:schemeClr>
                </a:solidFill>
              </a:rPr>
              <a:t>https://dc.watch.impress.co.jp/docs/news/dcm/740155.html</a:t>
            </a:r>
            <a:endParaRPr lang="ja-JP" altLang="en-US" sz="1000" dirty="0">
              <a:solidFill>
                <a:schemeClr val="tx1">
                  <a:lumMod val="50000"/>
                  <a:lumOff val="50000"/>
                </a:schemeClr>
              </a:solidFill>
            </a:endParaRPr>
          </a:p>
        </p:txBody>
      </p:sp>
      <p:pic>
        <p:nvPicPr>
          <p:cNvPr id="1026" name="Picture 2" descr="http://www.idl.rie.shizuoka.ac.jp/study/project/tof/range_image.jpg">
            <a:extLst>
              <a:ext uri="{FF2B5EF4-FFF2-40B4-BE49-F238E27FC236}">
                <a16:creationId xmlns:a16="http://schemas.microsoft.com/office/drawing/2014/main" id="{12566317-37E0-4BF3-BFC5-D8043D57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645" y="2635852"/>
            <a:ext cx="1374847" cy="1220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c.watch.impress.co.jp/img/dcw/docs/740/155/005_s.jpg">
            <a:extLst>
              <a:ext uri="{FF2B5EF4-FFF2-40B4-BE49-F238E27FC236}">
                <a16:creationId xmlns:a16="http://schemas.microsoft.com/office/drawing/2014/main" id="{D46FBF38-9E43-4F3E-8525-EC45FEE1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597" y="2618718"/>
            <a:ext cx="1907303" cy="127153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5C4033CA-86BE-490B-8D34-9AD981CF67DF}"/>
              </a:ext>
            </a:extLst>
          </p:cNvPr>
          <p:cNvSpPr/>
          <p:nvPr/>
        </p:nvSpPr>
        <p:spPr>
          <a:xfrm>
            <a:off x="4559300" y="6335202"/>
            <a:ext cx="4572000" cy="246221"/>
          </a:xfrm>
          <a:prstGeom prst="rect">
            <a:avLst/>
          </a:prstGeom>
        </p:spPr>
        <p:txBody>
          <a:bodyPr>
            <a:spAutoFit/>
          </a:bodyPr>
          <a:lstStyle/>
          <a:p>
            <a:pPr algn="r"/>
            <a:r>
              <a:rPr lang="ja-JP" altLang="en-US" sz="1000" dirty="0">
                <a:solidFill>
                  <a:schemeClr val="tx1">
                    <a:lumMod val="50000"/>
                    <a:lumOff val="50000"/>
                  </a:schemeClr>
                </a:solidFill>
              </a:rPr>
              <a:t>http://www.idl.rie.shizuoka.ac.jp/study/project/tof/index.html</a:t>
            </a:r>
          </a:p>
        </p:txBody>
      </p:sp>
    </p:spTree>
    <p:extLst>
      <p:ext uri="{BB962C8B-B14F-4D97-AF65-F5344CB8AC3E}">
        <p14:creationId xmlns:p14="http://schemas.microsoft.com/office/powerpoint/2010/main" val="359288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低コスト・高精度の三次元計測への要請が高まっている</a:t>
            </a:r>
            <a:endParaRPr lang="en-US" altLang="ja-JP" sz="2400" b="1" dirty="0">
              <a:solidFill>
                <a:schemeClr val="tx2"/>
              </a:solidFill>
            </a:endParaRPr>
          </a:p>
          <a:p>
            <a:r>
              <a:rPr lang="ja-JP" altLang="en-US" sz="2000" dirty="0">
                <a:solidFill>
                  <a:schemeClr val="tx2"/>
                </a:solidFill>
              </a:rPr>
              <a:t>応用分野：自動運転、モニタリング、エンターテインメント</a:t>
            </a:r>
            <a:endParaRPr lang="en-US" altLang="ja-JP" sz="2000" dirty="0">
              <a:solidFill>
                <a:schemeClr val="tx2"/>
              </a:solidFill>
            </a:endParaRPr>
          </a:p>
          <a:p>
            <a:pPr marL="0" indent="0">
              <a:buNone/>
            </a:pPr>
            <a:endParaRPr lang="en-US" altLang="ja-JP" sz="500" dirty="0">
              <a:solidFill>
                <a:schemeClr val="tx2"/>
              </a:solidFill>
            </a:endParaRPr>
          </a:p>
          <a:p>
            <a:pPr>
              <a:buFont typeface="Wingdings" panose="05000000000000000000" pitchFamily="2" charset="2"/>
              <a:buChar char="n"/>
            </a:pPr>
            <a:r>
              <a:rPr lang="ja-JP" altLang="en-US" sz="2400" b="1" dirty="0">
                <a:solidFill>
                  <a:schemeClr val="tx2"/>
                </a:solidFill>
              </a:rPr>
              <a:t>従来のカメラを用いた三次元計測手法</a:t>
            </a:r>
            <a:endParaRPr lang="en-US" altLang="ja-JP" sz="2000" dirty="0">
              <a:solidFill>
                <a:schemeClr val="tx2"/>
              </a:solidFill>
            </a:endParaRPr>
          </a:p>
          <a:p>
            <a:pPr>
              <a:lnSpc>
                <a:spcPct val="100000"/>
              </a:lnSpc>
            </a:pPr>
            <a:r>
              <a:rPr lang="ja-JP" altLang="en-US" sz="2000" dirty="0">
                <a:solidFill>
                  <a:schemeClr val="tx2"/>
                </a:solidFill>
              </a:rPr>
              <a:t>使用するデバイス：デジタルカメラ</a:t>
            </a:r>
            <a:endParaRPr lang="en-US" altLang="ja-JP" sz="2000" dirty="0">
              <a:solidFill>
                <a:schemeClr val="tx2"/>
              </a:solidFill>
            </a:endParaRPr>
          </a:p>
          <a:p>
            <a:pPr>
              <a:lnSpc>
                <a:spcPct val="100000"/>
              </a:lnSpc>
            </a:pPr>
            <a:r>
              <a:rPr lang="ja-JP" altLang="en-US" sz="2000" dirty="0">
                <a:solidFill>
                  <a:schemeClr val="tx2"/>
                </a:solidFill>
              </a:rPr>
              <a:t>手法：受動ステレオ法 </a:t>
            </a:r>
            <a:r>
              <a:rPr lang="en-US" altLang="ja-JP" sz="2000" dirty="0">
                <a:solidFill>
                  <a:schemeClr val="tx2"/>
                </a:solidFill>
              </a:rPr>
              <a:t>(</a:t>
            </a:r>
            <a:r>
              <a:rPr lang="ja-JP" altLang="en-US" sz="2000" dirty="0">
                <a:solidFill>
                  <a:schemeClr val="tx2"/>
                </a:solidFill>
              </a:rPr>
              <a:t>撮影位置の異なる画像群を使用</a:t>
            </a:r>
            <a:r>
              <a:rPr lang="en-US" altLang="ja-JP" sz="2000" dirty="0">
                <a:solidFill>
                  <a:schemeClr val="tx2"/>
                </a:solidFill>
              </a:rPr>
              <a:t>)</a:t>
            </a:r>
          </a:p>
          <a:p>
            <a:pPr marL="0" indent="0">
              <a:lnSpc>
                <a:spcPct val="100000"/>
              </a:lnSpc>
              <a:buNone/>
            </a:pPr>
            <a:r>
              <a:rPr lang="en-US" altLang="ja-JP" sz="2000" dirty="0">
                <a:solidFill>
                  <a:schemeClr val="tx2"/>
                </a:solidFill>
              </a:rPr>
              <a:t>                Depth from Focus </a:t>
            </a:r>
            <a:r>
              <a:rPr lang="ja-JP" altLang="en-US" sz="2000" dirty="0">
                <a:solidFill>
                  <a:schemeClr val="tx2"/>
                </a:solidFill>
              </a:rPr>
              <a:t>法 </a:t>
            </a:r>
            <a:r>
              <a:rPr lang="en-US" altLang="ja-JP" sz="2000" dirty="0">
                <a:solidFill>
                  <a:schemeClr val="tx2"/>
                </a:solidFill>
              </a:rPr>
              <a:t>(</a:t>
            </a:r>
            <a:r>
              <a:rPr lang="ja-JP" altLang="en-US" sz="2000" dirty="0">
                <a:solidFill>
                  <a:schemeClr val="tx2"/>
                </a:solidFill>
              </a:rPr>
              <a:t>焦点の異なる画像群を使用</a:t>
            </a:r>
            <a:r>
              <a:rPr lang="en-US" altLang="ja-JP" sz="2000" dirty="0">
                <a:solidFill>
                  <a:schemeClr val="tx2"/>
                </a:solidFill>
              </a:rPr>
              <a:t>)</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843304" y="6387006"/>
            <a:ext cx="1846642"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受動ステレオ法</a:t>
            </a:r>
            <a:endParaRPr lang="en-US" altLang="ja-JP" sz="1800" b="1" u="sng" dirty="0">
              <a:solidFill>
                <a:schemeClr val="tx2"/>
              </a:solidFill>
            </a:endParaRP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法</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516188" cy="2635516"/>
            <a:chOff x="196811" y="3486379"/>
            <a:chExt cx="8516188"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334675" cy="2635516"/>
              <a:chOff x="196811" y="3915942"/>
              <a:chExt cx="8334675"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視線</a:t>
                </a:r>
                <a:r>
                  <a:rPr lang="en-US" altLang="ja-JP" sz="2000" b="1" dirty="0">
                    <a:solidFill>
                      <a:schemeClr val="accent1"/>
                    </a:solidFill>
                  </a:rPr>
                  <a:t>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視線</a:t>
                </a:r>
                <a:r>
                  <a:rPr lang="en-US" altLang="ja-JP" sz="2000" b="1" dirty="0">
                    <a:solidFill>
                      <a:schemeClr val="accent6"/>
                    </a:solidFill>
                  </a:rPr>
                  <a:t>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C00000"/>
                    </a:solidFill>
                  </a:rPr>
                  <a:t>画像</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C000"/>
                    </a:solidFill>
                  </a:rPr>
                  <a:t>画像</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92D050"/>
                    </a:solidFill>
                  </a:rPr>
                  <a:t>画像</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893759"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B0F0"/>
                    </a:solidFill>
                  </a:rPr>
                  <a:t>画像</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438454"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70C0"/>
                    </a:solidFill>
                  </a:rPr>
                  <a:t>画像</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9" y="4232501"/>
                <a:ext cx="655032"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デジタルカメラを用いることの短所</a:t>
            </a:r>
            <a:endParaRPr lang="en-US" altLang="ja-JP" sz="2400" b="1" dirty="0">
              <a:solidFill>
                <a:schemeClr val="tx2"/>
              </a:solidFill>
            </a:endParaRPr>
          </a:p>
          <a:p>
            <a:r>
              <a:rPr lang="ja-JP" altLang="en-US" sz="2000" dirty="0">
                <a:solidFill>
                  <a:schemeClr val="tx2"/>
                </a:solidFill>
              </a:rPr>
              <a:t>複数回または複数台の撮影が必要</a:t>
            </a:r>
            <a:endParaRPr lang="en-US" altLang="ja-JP" sz="2000" dirty="0">
              <a:solidFill>
                <a:schemeClr val="tx2"/>
              </a:solidFill>
            </a:endParaRPr>
          </a:p>
          <a:p>
            <a:pPr marL="0" indent="0">
              <a:buNone/>
            </a:pPr>
            <a:r>
              <a:rPr lang="ja-JP" altLang="en-US" sz="2000" dirty="0">
                <a:solidFill>
                  <a:schemeClr val="tx2"/>
                </a:solidFill>
              </a:rPr>
              <a:t>     複数回：時間がかかる・被写体の状態が刻一刻と変化する場合不適</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複数台：個々のカメラのキャリブレーションが必要・誤差大</a:t>
            </a:r>
            <a:endParaRPr lang="en-US" altLang="ja-JP" sz="2000" dirty="0">
              <a:solidFill>
                <a:schemeClr val="tx2"/>
              </a:solidFill>
            </a:endParaRP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ja-JP" altLang="en-US" sz="2400" b="1" dirty="0">
                <a:solidFill>
                  <a:schemeClr val="tx2"/>
                </a:solidFill>
              </a:rPr>
              <a:t>受動ステレオ法の短所</a:t>
            </a:r>
            <a:endParaRPr lang="en-US" altLang="ja-JP" sz="2400" b="1" dirty="0">
              <a:solidFill>
                <a:schemeClr val="tx2"/>
              </a:solidFill>
            </a:endParaRPr>
          </a:p>
          <a:p>
            <a:r>
              <a:rPr lang="ja-JP" altLang="en-US" sz="2000" dirty="0">
                <a:solidFill>
                  <a:schemeClr val="tx2"/>
                </a:solidFill>
              </a:rPr>
              <a:t>物体表面に規則的なパターンが見られる場合、マッチングの誤差大</a:t>
            </a:r>
            <a:endParaRPr lang="en-US" altLang="ja-JP" sz="2000" dirty="0">
              <a:solidFill>
                <a:schemeClr val="tx2"/>
              </a:solidFill>
            </a:endParaRP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Depth</a:t>
            </a:r>
            <a:r>
              <a:rPr lang="ja-JP" altLang="en-US" sz="2400" b="1" dirty="0">
                <a:solidFill>
                  <a:schemeClr val="tx2"/>
                </a:solidFill>
              </a:rPr>
              <a:t> </a:t>
            </a:r>
            <a:r>
              <a:rPr lang="en-US" altLang="ja-JP" sz="2400" b="1" dirty="0">
                <a:solidFill>
                  <a:schemeClr val="tx2"/>
                </a:solidFill>
              </a:rPr>
              <a:t>from</a:t>
            </a:r>
            <a:r>
              <a:rPr lang="ja-JP" altLang="en-US" sz="2400" b="1" dirty="0">
                <a:solidFill>
                  <a:schemeClr val="tx2"/>
                </a:solidFill>
              </a:rPr>
              <a:t> </a:t>
            </a:r>
            <a:r>
              <a:rPr lang="en-US" altLang="ja-JP" sz="2400" b="1" dirty="0">
                <a:solidFill>
                  <a:schemeClr val="tx2"/>
                </a:solidFill>
              </a:rPr>
              <a:t>Focus</a:t>
            </a:r>
            <a:r>
              <a:rPr lang="ja-JP" altLang="en-US" sz="2400" b="1" dirty="0">
                <a:solidFill>
                  <a:schemeClr val="tx2"/>
                </a:solidFill>
              </a:rPr>
              <a:t> 法の短所</a:t>
            </a:r>
          </a:p>
          <a:p>
            <a:pPr>
              <a:lnSpc>
                <a:spcPct val="100000"/>
              </a:lnSpc>
            </a:pPr>
            <a:r>
              <a:rPr lang="ja-JP" altLang="en-US" sz="2000" dirty="0">
                <a:solidFill>
                  <a:schemeClr val="tx2"/>
                </a:solidFill>
              </a:rPr>
              <a:t>物体の明度が高い部分で誤差大</a:t>
            </a:r>
            <a:endParaRPr lang="en-US" altLang="ja-JP" sz="2000" dirty="0">
              <a:solidFill>
                <a:schemeClr val="tx2"/>
              </a:solidFill>
            </a:endParaRP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一度の撮影で様々な画像が得られる特殊なカメラを用い、</a:t>
            </a:r>
            <a:endParaRPr kumimoji="1" lang="en-US" altLang="ja-JP" sz="2200" b="1" dirty="0">
              <a:latin typeface="Meiryo UI" panose="020B0604030504040204" pitchFamily="50" charset="-128"/>
              <a:ea typeface="Meiryo UI" panose="020B0604030504040204" pitchFamily="50" charset="-128"/>
            </a:endParaRPr>
          </a:p>
          <a:p>
            <a:pPr algn="ctr"/>
            <a:r>
              <a:rPr lang="ja-JP" altLang="en-US" sz="2200" b="1" dirty="0">
                <a:latin typeface="Meiryo UI" panose="020B0604030504040204" pitchFamily="50" charset="-128"/>
                <a:ea typeface="Meiryo UI" panose="020B0604030504040204" pitchFamily="50" charset="-128"/>
              </a:rPr>
              <a:t>受動ステレオ法と</a:t>
            </a:r>
            <a:r>
              <a:rPr lang="en-US" altLang="ja-JP" sz="2200" b="1" dirty="0">
                <a:latin typeface="Meiryo UI" panose="020B0604030504040204" pitchFamily="50" charset="-128"/>
                <a:ea typeface="Meiryo UI" panose="020B0604030504040204" pitchFamily="50" charset="-128"/>
              </a:rPr>
              <a:t>Depth from Focus </a:t>
            </a:r>
            <a:r>
              <a:rPr lang="ja-JP" altLang="en-US" sz="2200" b="1" dirty="0">
                <a:latin typeface="Meiryo UI" panose="020B0604030504040204" pitchFamily="50" charset="-128"/>
                <a:ea typeface="Meiryo UI" panose="020B0604030504040204" pitchFamily="50" charset="-128"/>
              </a:rPr>
              <a:t>法を組み合わせて</a:t>
            </a:r>
            <a:endParaRPr lang="en-US" altLang="ja-JP" sz="2200" b="1" dirty="0">
              <a:latin typeface="Meiryo UI" panose="020B0604030504040204" pitchFamily="50" charset="-128"/>
              <a:ea typeface="Meiryo UI" panose="020B0604030504040204" pitchFamily="50" charset="-128"/>
            </a:endParaRPr>
          </a:p>
          <a:p>
            <a:pPr algn="ctr"/>
            <a:r>
              <a:rPr lang="ja-JP" altLang="en-US" sz="2200" b="1" dirty="0">
                <a:latin typeface="Meiryo UI" panose="020B0604030504040204" pitchFamily="50" charset="-128"/>
                <a:ea typeface="Meiryo UI" panose="020B0604030504040204" pitchFamily="50" charset="-128"/>
              </a:rPr>
              <a:t>三次元計測</a:t>
            </a:r>
            <a:r>
              <a:rPr lang="en-US" altLang="ja-JP" sz="2200" b="1"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デプス推定</a:t>
            </a:r>
            <a:r>
              <a:rPr lang="en-US" altLang="ja-JP" sz="2200" b="1"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の精度を高める</a:t>
            </a:r>
            <a:endParaRPr kumimoji="1" lang="ja-JP" altLang="en-US" sz="2200" b="1"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211454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2000" b="1" dirty="0">
                <a:solidFill>
                  <a:schemeClr val="accent1"/>
                </a:solidFill>
              </a:rPr>
              <a:t>本研究の目的</a:t>
            </a:r>
          </a:p>
        </p:txBody>
      </p:sp>
    </p:spTree>
    <p:extLst>
      <p:ext uri="{BB962C8B-B14F-4D97-AF65-F5344CB8AC3E}">
        <p14:creationId xmlns:p14="http://schemas.microsoft.com/office/powerpoint/2010/main" val="3204916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コンピュテーショナルフォトグラフィ</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三次元空間の全ての視覚情報の取得を試みる新分野</a:t>
            </a:r>
            <a:endParaRPr lang="en-US" altLang="ja-JP" sz="2400" b="1" dirty="0">
              <a:solidFill>
                <a:schemeClr val="tx2"/>
              </a:solidFill>
            </a:endParaRPr>
          </a:p>
          <a:p>
            <a:pPr marL="0" indent="0">
              <a:buNone/>
            </a:pPr>
            <a:r>
              <a:rPr lang="ja-JP" altLang="en-US" sz="2400" b="1" dirty="0">
                <a:solidFill>
                  <a:schemeClr val="tx2"/>
                </a:solidFill>
              </a:rPr>
              <a:t>　　　　　　　　：コンピュテーショナルフォトグラフィ</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1990</a:t>
            </a:r>
            <a:r>
              <a:rPr lang="ja-JP" altLang="en-US" sz="2000" dirty="0">
                <a:solidFill>
                  <a:schemeClr val="tx2"/>
                </a:solidFill>
              </a:rPr>
              <a:t>年代に出現、この数十年で急速に発展</a:t>
            </a:r>
            <a:endParaRPr lang="en-US" altLang="ja-JP" sz="2000" dirty="0">
              <a:solidFill>
                <a:schemeClr val="tx2"/>
              </a:solidFill>
            </a:endParaRPr>
          </a:p>
          <a:p>
            <a:pPr>
              <a:lnSpc>
                <a:spcPct val="100000"/>
              </a:lnSpc>
            </a:pPr>
            <a:r>
              <a:rPr lang="ja-JP" altLang="en-US" sz="2000" dirty="0">
                <a:solidFill>
                  <a:schemeClr val="tx2"/>
                </a:solidFill>
              </a:rPr>
              <a:t>特徴：従来の画像取得方法の全てのプロセスを再定義</a:t>
            </a:r>
            <a:endParaRPr lang="en-US" altLang="ja-JP" sz="2000" dirty="0">
              <a:solidFill>
                <a:schemeClr val="tx2"/>
              </a:solidFill>
            </a:endParaRPr>
          </a:p>
          <a:p>
            <a:pPr>
              <a:lnSpc>
                <a:spcPct val="100000"/>
              </a:lnSpc>
            </a:pPr>
            <a:r>
              <a:rPr lang="ja-JP" altLang="en-US" sz="2000" dirty="0">
                <a:solidFill>
                  <a:schemeClr val="tx2"/>
                </a:solidFill>
              </a:rPr>
              <a:t>利点：従来の手法で得られる視覚情報に加え、</a:t>
            </a:r>
            <a:r>
              <a:rPr lang="ja-JP" altLang="en-US" sz="2000" b="1" dirty="0">
                <a:solidFill>
                  <a:schemeClr val="tx2"/>
                </a:solidFill>
              </a:rPr>
              <a:t>一度の撮影</a:t>
            </a:r>
            <a:r>
              <a:rPr lang="ja-JP" altLang="en-US" sz="2000" dirty="0">
                <a:solidFill>
                  <a:schemeClr val="tx2"/>
                </a:solidFill>
              </a:rPr>
              <a:t>で</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b="1" dirty="0">
                <a:solidFill>
                  <a:schemeClr val="tx2"/>
                </a:solidFill>
              </a:rPr>
              <a:t>デプス情報の取得</a:t>
            </a:r>
            <a:r>
              <a:rPr lang="ja-JP" altLang="en-US" sz="2000" dirty="0">
                <a:solidFill>
                  <a:schemeClr val="tx2"/>
                </a:solidFill>
              </a:rPr>
              <a:t>、ダイナミックレンジの拡張等が可能</a:t>
            </a:r>
            <a:endParaRPr lang="en-US" altLang="ja-JP" sz="2000" dirty="0">
              <a:solidFill>
                <a:schemeClr val="tx2"/>
              </a:solidFill>
            </a:endParaRP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b="1" dirty="0"/>
                <a:t>コンピュテーショナルフォトグラフィ</a:t>
              </a:r>
              <a:r>
                <a:rPr kumimoji="1" lang="ja-JP" altLang="en-US" b="1" dirty="0"/>
                <a:t>のカバー範囲</a:t>
              </a:r>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センサ</a:t>
              </a:r>
              <a:endParaRPr lang="en-US" altLang="ja-JP" sz="1800" b="1" dirty="0">
                <a:solidFill>
                  <a:schemeClr val="tx2"/>
                </a:solidFill>
              </a:endParaRP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画像処理→画像</a:t>
              </a:r>
              <a:endParaRPr lang="en-US" altLang="ja-JP" sz="1800" b="1" dirty="0">
                <a:solidFill>
                  <a:schemeClr val="tx2"/>
                </a:solidFill>
              </a:endParaRP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物体</a:t>
              </a:r>
              <a:endParaRPr lang="en-US" altLang="ja-JP" sz="1800" b="1" dirty="0">
                <a:solidFill>
                  <a:schemeClr val="tx2"/>
                </a:solidFill>
              </a:endParaRP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800748" y="4277106"/>
              <a:ext cx="3501958"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b="1" dirty="0"/>
                <a:t>従来の写真技術のカバー範囲</a:t>
              </a:r>
            </a:p>
          </p:txBody>
        </p:sp>
      </p:grpSp>
    </p:spTree>
    <p:extLst>
      <p:ext uri="{BB962C8B-B14F-4D97-AF65-F5344CB8AC3E}">
        <p14:creationId xmlns:p14="http://schemas.microsoft.com/office/powerpoint/2010/main" val="318630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ライトフィールドカメラ：</a:t>
            </a:r>
            <a:r>
              <a:rPr lang="en-US" altLang="ja-JP" sz="2400" b="1" dirty="0" err="1">
                <a:solidFill>
                  <a:schemeClr val="tx2"/>
                </a:solidFill>
              </a:rPr>
              <a:t>Lytro</a:t>
            </a:r>
            <a:r>
              <a:rPr lang="en-US" altLang="ja-JP" sz="2400" b="1" dirty="0">
                <a:solidFill>
                  <a:schemeClr val="tx2"/>
                </a:solidFill>
              </a:rPr>
              <a:t> Illum (</a:t>
            </a:r>
            <a:r>
              <a:rPr lang="ja-JP" altLang="en-US" sz="2400" b="1" dirty="0">
                <a:solidFill>
                  <a:schemeClr val="tx2"/>
                </a:solidFill>
              </a:rPr>
              <a:t>ライトロ イルム</a:t>
            </a:r>
            <a:r>
              <a:rPr lang="en-US" altLang="ja-JP" sz="2400" b="1" dirty="0">
                <a:solidFill>
                  <a:schemeClr val="tx2"/>
                </a:solidFill>
              </a:rPr>
              <a:t>)</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2012</a:t>
            </a:r>
            <a:r>
              <a:rPr lang="ja-JP" altLang="en-US" sz="2000" dirty="0">
                <a:solidFill>
                  <a:schemeClr val="tx2"/>
                </a:solidFill>
              </a:rPr>
              <a:t>年、アメリカの</a:t>
            </a:r>
            <a:r>
              <a:rPr lang="en-US" altLang="ja-JP" sz="2000" dirty="0" err="1">
                <a:solidFill>
                  <a:schemeClr val="tx2"/>
                </a:solidFill>
              </a:rPr>
              <a:t>Lytro</a:t>
            </a:r>
            <a:r>
              <a:rPr lang="ja-JP" altLang="en-US" sz="2000" dirty="0">
                <a:solidFill>
                  <a:schemeClr val="tx2"/>
                </a:solidFill>
              </a:rPr>
              <a:t>社が発売開始</a:t>
            </a:r>
            <a:endParaRPr lang="en-US" altLang="ja-JP" sz="2000" dirty="0">
              <a:solidFill>
                <a:schemeClr val="tx2"/>
              </a:solidFill>
            </a:endParaRPr>
          </a:p>
          <a:p>
            <a:pPr>
              <a:lnSpc>
                <a:spcPct val="100000"/>
              </a:lnSpc>
            </a:pPr>
            <a:r>
              <a:rPr lang="ja-JP" altLang="en-US" sz="2000" dirty="0">
                <a:solidFill>
                  <a:schemeClr val="tx2"/>
                </a:solidFill>
              </a:rPr>
              <a:t>主レンズと撮像素子の間にマイクロレンズアレイを配置</a:t>
            </a:r>
            <a:endParaRPr lang="en-US" altLang="ja-JP" sz="2000" dirty="0">
              <a:solidFill>
                <a:schemeClr val="tx2"/>
              </a:solidFill>
            </a:endParaRPr>
          </a:p>
          <a:p>
            <a:pPr>
              <a:lnSpc>
                <a:spcPct val="100000"/>
              </a:lnSpc>
            </a:pPr>
            <a:r>
              <a:rPr lang="ja-JP" altLang="en-US" sz="2000" dirty="0">
                <a:solidFill>
                  <a:schemeClr val="tx2"/>
                </a:solidFill>
              </a:rPr>
              <a:t>マイクロレンズアレイで結像した像を光線へ分解しセンサに記録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 </a:t>
            </a:r>
            <a:r>
              <a:rPr lang="ja-JP" altLang="en-US" sz="1800" b="1" u="sng" dirty="0">
                <a:solidFill>
                  <a:schemeClr val="tx2"/>
                </a:solidFill>
              </a:rPr>
              <a:t>の構造</a:t>
            </a:r>
            <a:endParaRPr lang="en-US" altLang="ja-JP" sz="1800" b="1" u="sng" dirty="0">
              <a:solidFill>
                <a:schemeClr val="tx2"/>
              </a:solidFill>
            </a:endParaRP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a:t>
            </a:r>
            <a:endParaRPr lang="en-US" altLang="ja-JP" sz="1800" b="1" dirty="0">
              <a:solidFill>
                <a:schemeClr val="tx2"/>
              </a:solidFill>
            </a:endParaRPr>
          </a:p>
          <a:p>
            <a:pPr marL="0" indent="0" algn="ctr">
              <a:buFont typeface="Arial" panose="020B0604020202020204" pitchFamily="34" charset="0"/>
              <a:buNone/>
            </a:pPr>
            <a:r>
              <a:rPr lang="ja-JP" altLang="en-US" sz="1800" b="1" dirty="0">
                <a:solidFill>
                  <a:schemeClr val="tx2"/>
                </a:solidFill>
              </a:rPr>
              <a:t>レンズアレイ</a:t>
            </a:r>
            <a:endParaRPr lang="en-US" altLang="ja-JP" sz="1800" b="1" dirty="0">
              <a:solidFill>
                <a:schemeClr val="tx2"/>
              </a:solidFill>
            </a:endParaRP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光線センサ</a:t>
            </a:r>
            <a:endParaRPr lang="en-US" altLang="ja-JP" sz="1800" b="1" dirty="0">
              <a:solidFill>
                <a:schemeClr val="tx2"/>
              </a:solidFill>
            </a:endParaRP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主レンズ</a:t>
            </a:r>
            <a:endParaRPr lang="en-US" altLang="ja-JP" sz="1800" b="1" dirty="0">
              <a:solidFill>
                <a:schemeClr val="tx2"/>
              </a:solidFill>
            </a:endParaRPr>
          </a:p>
        </p:txBody>
      </p:sp>
    </p:spTree>
    <p:extLst>
      <p:ext uri="{BB962C8B-B14F-4D97-AF65-F5344CB8AC3E}">
        <p14:creationId xmlns:p14="http://schemas.microsoft.com/office/powerpoint/2010/main" val="197766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kumimoji="1" lang="ja-JP" altLang="en-US" b="1" dirty="0"/>
              <a:t>画素</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の基本情報</a:t>
            </a:r>
          </a:p>
          <a:p>
            <a:pPr>
              <a:lnSpc>
                <a:spcPct val="100000"/>
              </a:lnSpc>
            </a:pPr>
            <a:r>
              <a:rPr lang="ja-JP" altLang="en-US" sz="2000" dirty="0">
                <a:solidFill>
                  <a:schemeClr val="tx2"/>
                </a:solidFill>
              </a:rPr>
              <a:t>光線センサ数：</a:t>
            </a:r>
            <a:r>
              <a:rPr lang="en-US" altLang="ja-JP" sz="2000" dirty="0">
                <a:solidFill>
                  <a:schemeClr val="tx2"/>
                </a:solidFill>
              </a:rPr>
              <a:t>7728 × 5368</a:t>
            </a:r>
          </a:p>
          <a:p>
            <a:pPr>
              <a:lnSpc>
                <a:spcPct val="100000"/>
              </a:lnSpc>
            </a:pPr>
            <a:r>
              <a:rPr lang="ja-JP" altLang="en-US" sz="2000" dirty="0">
                <a:solidFill>
                  <a:schemeClr val="tx2"/>
                </a:solidFill>
              </a:rPr>
              <a:t>出力画像の画素数：</a:t>
            </a:r>
            <a:r>
              <a:rPr lang="en-US" altLang="ja-JP" sz="2000" dirty="0">
                <a:solidFill>
                  <a:schemeClr val="tx2"/>
                </a:solidFill>
              </a:rPr>
              <a:t>2450×1634</a:t>
            </a:r>
          </a:p>
          <a:p>
            <a:pPr>
              <a:lnSpc>
                <a:spcPct val="100000"/>
              </a:lnSpc>
            </a:pPr>
            <a:r>
              <a:rPr lang="ja-JP" altLang="en-US" sz="2000" dirty="0">
                <a:solidFill>
                  <a:schemeClr val="tx2"/>
                </a:solidFill>
              </a:rPr>
              <a:t>得られる生データ </a:t>
            </a:r>
            <a:r>
              <a:rPr lang="en-US" altLang="ja-JP" sz="2000" dirty="0">
                <a:solidFill>
                  <a:schemeClr val="tx2"/>
                </a:solidFill>
              </a:rPr>
              <a:t>(.</a:t>
            </a:r>
            <a:r>
              <a:rPr lang="en-US" altLang="ja-JP" sz="2000" dirty="0" err="1">
                <a:solidFill>
                  <a:schemeClr val="tx2"/>
                </a:solidFill>
              </a:rPr>
              <a:t>lfr</a:t>
            </a:r>
            <a:r>
              <a:rPr lang="en-US" altLang="ja-JP" sz="2000" dirty="0">
                <a:solidFill>
                  <a:schemeClr val="tx2"/>
                </a:solidFill>
              </a:rPr>
              <a:t>) </a:t>
            </a:r>
            <a:r>
              <a:rPr lang="ja-JP" altLang="en-US" sz="2000" dirty="0">
                <a:solidFill>
                  <a:schemeClr val="tx2"/>
                </a:solidFill>
              </a:rPr>
              <a:t>の中身：各光線センサの色情報</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の生データから得られる画像</a:t>
            </a:r>
            <a:endParaRPr lang="en-US" altLang="ja-JP" sz="2400" b="1" dirty="0">
              <a:solidFill>
                <a:schemeClr val="tx2"/>
              </a:solidFill>
            </a:endParaRPr>
          </a:p>
          <a:p>
            <a:pPr>
              <a:lnSpc>
                <a:spcPct val="100000"/>
              </a:lnSpc>
            </a:pPr>
            <a:r>
              <a:rPr lang="ja-JP" altLang="en-US" sz="2000" dirty="0">
                <a:solidFill>
                  <a:schemeClr val="tx2"/>
                </a:solidFill>
              </a:rPr>
              <a:t>生画像</a:t>
            </a:r>
            <a:endParaRPr lang="en-US" altLang="ja-JP" sz="2000" dirty="0">
              <a:solidFill>
                <a:schemeClr val="tx2"/>
              </a:solidFill>
            </a:endParaRP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a:t>
            </a:r>
            <a:r>
              <a:rPr kumimoji="1" lang="ja-JP" altLang="en-US" b="1" dirty="0"/>
              <a:t>画素</a:t>
            </a:r>
          </a:p>
        </p:txBody>
      </p:sp>
    </p:spTree>
    <p:extLst>
      <p:ext uri="{BB962C8B-B14F-4D97-AF65-F5344CB8AC3E}">
        <p14:creationId xmlns:p14="http://schemas.microsoft.com/office/powerpoint/2010/main" val="356667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の生画像を計算処理することで得られる画像</a:t>
            </a:r>
          </a:p>
          <a:p>
            <a:pPr>
              <a:lnSpc>
                <a:spcPct val="100000"/>
              </a:lnSpc>
            </a:pPr>
            <a:r>
              <a:rPr lang="ja-JP" altLang="en-US" sz="2000" dirty="0">
                <a:solidFill>
                  <a:schemeClr val="tx2"/>
                </a:solidFill>
              </a:rPr>
              <a:t>多視点画像：少しずつ視点の違った複数の画像</a:t>
            </a:r>
            <a:endParaRPr lang="en-US" altLang="ja-JP" sz="2000" dirty="0">
              <a:solidFill>
                <a:schemeClr val="tx2"/>
              </a:solidFill>
            </a:endParaRPr>
          </a:p>
          <a:p>
            <a:pPr>
              <a:lnSpc>
                <a:spcPct val="100000"/>
              </a:lnSpc>
            </a:pPr>
            <a:r>
              <a:rPr lang="ja-JP" altLang="en-US" sz="2000" dirty="0">
                <a:solidFill>
                  <a:schemeClr val="tx2"/>
                </a:solidFill>
              </a:rPr>
              <a:t>多焦点画像：少しずつピントの違った複数の画像</a:t>
            </a: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多視点画像</a:t>
            </a:r>
            <a:endParaRPr lang="en-US" altLang="ja-JP" sz="1800" b="1" u="sng" dirty="0">
              <a:solidFill>
                <a:schemeClr val="tx2"/>
              </a:solidFill>
            </a:endParaRP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近　　　　　　ピント　　　　　　遠</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多焦点画像を計算処理することで得られる画像</a:t>
            </a:r>
            <a:endParaRPr lang="en-US" altLang="ja-JP" sz="2400" b="1" dirty="0">
              <a:solidFill>
                <a:schemeClr val="tx2"/>
              </a:solidFill>
            </a:endParaRPr>
          </a:p>
          <a:p>
            <a:r>
              <a:rPr lang="ja-JP" altLang="en-US" sz="2000" dirty="0">
                <a:solidFill>
                  <a:schemeClr val="tx2"/>
                </a:solidFill>
              </a:rPr>
              <a:t>全焦点画像：全ての画素にピントが合っている画像</a:t>
            </a:r>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全焦点画像</a:t>
            </a:r>
            <a:endParaRPr lang="en-US" altLang="ja-JP" sz="1800" b="1" u="sng" dirty="0">
              <a:solidFill>
                <a:schemeClr val="tx2"/>
              </a:solidFill>
            </a:endParaRPr>
          </a:p>
        </p:txBody>
      </p:sp>
    </p:spTree>
    <p:extLst>
      <p:ext uri="{BB962C8B-B14F-4D97-AF65-F5344CB8AC3E}">
        <p14:creationId xmlns:p14="http://schemas.microsoft.com/office/powerpoint/2010/main" val="1530534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4457</TotalTime>
  <Words>2064</Words>
  <Application>Microsoft Office PowerPoint</Application>
  <PresentationFormat>画面に合わせる (4:3)</PresentationFormat>
  <Paragraphs>334</Paragraphs>
  <Slides>22</Slides>
  <Notes>19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22</vt:i4>
      </vt:variant>
    </vt:vector>
  </HeadingPairs>
  <TitlesOfParts>
    <vt:vector size="30" baseType="lpstr">
      <vt:lpstr>Meiryo UI</vt:lpstr>
      <vt:lpstr>メイリオ</vt:lpstr>
      <vt:lpstr>游ゴシック</vt:lpstr>
      <vt:lpstr>Arial</vt:lpstr>
      <vt:lpstr>Segoe UI Emoji</vt:lpstr>
      <vt:lpstr>Times New Roman</vt:lpstr>
      <vt:lpstr>Wingdings</vt:lpstr>
      <vt:lpstr>Office テーマ</vt:lpstr>
      <vt:lpstr>コンピュテーショナルフォトグラフィに基づく マルコフランダムフィールドを用いた 三次元計測手法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梶原　裕希</cp:lastModifiedBy>
  <cp:revision>1563</cp:revision>
  <dcterms:created xsi:type="dcterms:W3CDTF">2018-02-06T09:58:42Z</dcterms:created>
  <dcterms:modified xsi:type="dcterms:W3CDTF">2018-07-26T14:44:07Z</dcterms:modified>
</cp:coreProperties>
</file>